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sldIdLst>
    <p:sldId id="269" r:id="rId2"/>
    <p:sldId id="270" r:id="rId3"/>
    <p:sldId id="257" r:id="rId4"/>
    <p:sldId id="258" r:id="rId5"/>
    <p:sldId id="259" r:id="rId6"/>
    <p:sldId id="262" r:id="rId7"/>
    <p:sldId id="271" r:id="rId8"/>
    <p:sldId id="291" r:id="rId9"/>
    <p:sldId id="263" r:id="rId10"/>
    <p:sldId id="264" r:id="rId11"/>
    <p:sldId id="272" r:id="rId12"/>
    <p:sldId id="265" r:id="rId13"/>
    <p:sldId id="292" r:id="rId14"/>
    <p:sldId id="266" r:id="rId15"/>
    <p:sldId id="267" r:id="rId16"/>
    <p:sldId id="273" r:id="rId17"/>
    <p:sldId id="274" r:id="rId18"/>
    <p:sldId id="275" r:id="rId19"/>
    <p:sldId id="276" r:id="rId20"/>
    <p:sldId id="277" r:id="rId21"/>
    <p:sldId id="278" r:id="rId22"/>
    <p:sldId id="279" r:id="rId23"/>
    <p:sldId id="280" r:id="rId24"/>
    <p:sldId id="281" r:id="rId25"/>
    <p:sldId id="284" r:id="rId26"/>
    <p:sldId id="282" r:id="rId27"/>
    <p:sldId id="283" r:id="rId28"/>
    <p:sldId id="285" r:id="rId29"/>
    <p:sldId id="286" r:id="rId30"/>
    <p:sldId id="287"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24425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0A993-1A82-43D2-9CB1-D464594F74FA}"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373283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0A993-1A82-43D2-9CB1-D464594F74FA}"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BD46D-AD6F-4AAA-8836-BB74C19B0558}"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0720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04-05-2020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94284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04-05-2020</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710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04-05-2020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70318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57236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426235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0A993-1A82-43D2-9CB1-D464594F74FA}"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47521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0A993-1A82-43D2-9CB1-D464594F74FA}"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96136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80A993-1A82-43D2-9CB1-D464594F74FA}" type="datetimeFigureOut">
              <a:rPr lang="en-IN" smtClean="0"/>
              <a:t>04-05-2020</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39340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80A993-1A82-43D2-9CB1-D464594F74FA}" type="datetimeFigureOut">
              <a:rPr lang="en-IN" smtClean="0"/>
              <a:t>04-05-2020</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06476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80A993-1A82-43D2-9CB1-D464594F74FA}" type="datetimeFigureOut">
              <a:rPr lang="en-IN" smtClean="0"/>
              <a:t>04-05-2020</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4158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0A993-1A82-43D2-9CB1-D464594F74FA}" type="datetimeFigureOut">
              <a:rPr lang="en-IN" smtClean="0"/>
              <a:t>04-05-2020</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287467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04-05-2020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120568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80A993-1A82-43D2-9CB1-D464594F74FA}" type="datetimeFigureOut">
              <a:rPr lang="en-IN" smtClean="0"/>
              <a:t>04-05-2020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9FBD46D-AD6F-4AAA-8836-BB74C19B0558}" type="slidenum">
              <a:rPr lang="en-IN" smtClean="0"/>
              <a:t>‹#›</a:t>
            </a:fld>
            <a:endParaRPr lang="en-IN"/>
          </a:p>
        </p:txBody>
      </p:sp>
    </p:spTree>
    <p:extLst>
      <p:ext uri="{BB962C8B-B14F-4D97-AF65-F5344CB8AC3E}">
        <p14:creationId xmlns:p14="http://schemas.microsoft.com/office/powerpoint/2010/main" val="305537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180A993-1A82-43D2-9CB1-D464594F74FA}" type="datetimeFigureOut">
              <a:rPr lang="en-IN" smtClean="0"/>
              <a:t>04-05-2020</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9FBD46D-AD6F-4AAA-8836-BB74C19B0558}" type="slidenum">
              <a:rPr lang="en-IN" smtClean="0"/>
              <a:t>‹#›</a:t>
            </a:fld>
            <a:endParaRPr lang="en-IN"/>
          </a:p>
        </p:txBody>
      </p:sp>
    </p:spTree>
    <p:extLst>
      <p:ext uri="{BB962C8B-B14F-4D97-AF65-F5344CB8AC3E}">
        <p14:creationId xmlns:p14="http://schemas.microsoft.com/office/powerpoint/2010/main" val="146088815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2lmdQHGeOc" TargetMode="External"/><Relationship Id="rId2" Type="http://schemas.openxmlformats.org/officeDocument/2006/relationships/hyperlink" Target="https://www.britannica.com/science/Nosto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Doi_(identifier)" TargetMode="External"/><Relationship Id="rId2" Type="http://schemas.openxmlformats.org/officeDocument/2006/relationships/hyperlink" Target="http://ijs.sgmjournals.org/content/47/2/584.full.pdf" TargetMode="External"/><Relationship Id="rId1" Type="http://schemas.openxmlformats.org/officeDocument/2006/relationships/slideLayout" Target="../slideLayouts/slideLayout2.xml"/><Relationship Id="rId5" Type="http://schemas.openxmlformats.org/officeDocument/2006/relationships/hyperlink" Target="https://web.archive.org/web/20130811032024/http:/ijs.sgmjournals.org/content/47/2/584.full.pdf" TargetMode="External"/><Relationship Id="rId4" Type="http://schemas.openxmlformats.org/officeDocument/2006/relationships/hyperlink" Target="https://doi.org/10.1099/00207713-47-2-58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en.wikipedia.org/wiki/Chlorophyta" TargetMode="External"/><Relationship Id="rId7" Type="http://schemas.openxmlformats.org/officeDocument/2006/relationships/hyperlink" Target="https://en.wikipedia.org/wiki/Carl_Linnaeus" TargetMode="External"/><Relationship Id="rId2" Type="http://schemas.openxmlformats.org/officeDocument/2006/relationships/hyperlink" Target="https://en.wikipedia.org/wiki/Taxonomy_(biology)" TargetMode="External"/><Relationship Id="rId1" Type="http://schemas.openxmlformats.org/officeDocument/2006/relationships/slideLayout" Target="../slideLayouts/slideLayout2.xml"/><Relationship Id="rId6" Type="http://schemas.openxmlformats.org/officeDocument/2006/relationships/hyperlink" Target="https://en.wikipedia.org/wiki/Volvocaceae" TargetMode="External"/><Relationship Id="rId5" Type="http://schemas.openxmlformats.org/officeDocument/2006/relationships/hyperlink" Target="https://en.wikipedia.org/wiki/Chlamydomonadales" TargetMode="External"/><Relationship Id="rId4" Type="http://schemas.openxmlformats.org/officeDocument/2006/relationships/hyperlink" Target="https://en.wikipedia.org/wiki/Chlorophyceae"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britannica.com/science/Volvo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britannica.com/animal/invertebrate" TargetMode="External"/><Relationship Id="rId3" Type="http://schemas.openxmlformats.org/officeDocument/2006/relationships/hyperlink" Target="https://www.britannica.com/science/sperm" TargetMode="External"/><Relationship Id="rId7" Type="http://schemas.openxmlformats.org/officeDocument/2006/relationships/hyperlink" Target="https://www.britannica.com/science/oxygen" TargetMode="External"/><Relationship Id="rId12" Type="http://schemas.openxmlformats.org/officeDocument/2006/relationships/hyperlink" Target="https://www.britannica.com/science/Volvox" TargetMode="External"/><Relationship Id="rId2" Type="http://schemas.openxmlformats.org/officeDocument/2006/relationships/hyperlink" Target="https://www.britannica.com/science/egg-biology" TargetMode="External"/><Relationship Id="rId1" Type="http://schemas.openxmlformats.org/officeDocument/2006/relationships/slideLayout" Target="../slideLayouts/slideLayout2.xml"/><Relationship Id="rId6" Type="http://schemas.openxmlformats.org/officeDocument/2006/relationships/hyperlink" Target="https://www.britannica.com/science/autotroph" TargetMode="External"/><Relationship Id="rId11" Type="http://schemas.openxmlformats.org/officeDocument/2006/relationships/hyperlink" Target="https://www.britannica.com/science/nitrogen" TargetMode="External"/><Relationship Id="rId5" Type="http://schemas.openxmlformats.org/officeDocument/2006/relationships/hyperlink" Target="https://www.britannica.com/science/zygote" TargetMode="External"/><Relationship Id="rId10" Type="http://schemas.openxmlformats.org/officeDocument/2006/relationships/hyperlink" Target="https://www.britannica.com/science/water-bloom" TargetMode="External"/><Relationship Id="rId4" Type="http://schemas.openxmlformats.org/officeDocument/2006/relationships/hyperlink" Target="https://www.britannica.com/science/fertilization-reproduction" TargetMode="External"/><Relationship Id="rId9" Type="http://schemas.openxmlformats.org/officeDocument/2006/relationships/hyperlink" Target="https://www.britannica.com/animal/rotifer"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Carl_Linnaeus" TargetMode="External"/><Relationship Id="rId3" Type="http://schemas.openxmlformats.org/officeDocument/2006/relationships/hyperlink" Target="https://en.wikipedia.org/wiki/Plant" TargetMode="External"/><Relationship Id="rId7" Type="http://schemas.openxmlformats.org/officeDocument/2006/relationships/hyperlink" Target="https://en.wikipedia.org/wiki/Characeae" TargetMode="External"/><Relationship Id="rId2" Type="http://schemas.openxmlformats.org/officeDocument/2006/relationships/hyperlink" Target="https://en.wikipedia.org/wiki/Taxonomy_(biology)" TargetMode="External"/><Relationship Id="rId1" Type="http://schemas.openxmlformats.org/officeDocument/2006/relationships/slideLayout" Target="../slideLayouts/slideLayout2.xml"/><Relationship Id="rId6" Type="http://schemas.openxmlformats.org/officeDocument/2006/relationships/hyperlink" Target="https://en.wikipedia.org/wiki/Charales" TargetMode="External"/><Relationship Id="rId5" Type="http://schemas.openxmlformats.org/officeDocument/2006/relationships/hyperlink" Target="https://en.wikipedia.org/wiki/Charophyceae" TargetMode="External"/><Relationship Id="rId4" Type="http://schemas.openxmlformats.org/officeDocument/2006/relationships/hyperlink" Target="https://en.wikipedia.org/wiki/Charophyt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Special:BookSources/9780070681767" TargetMode="External"/><Relationship Id="rId2" Type="http://schemas.openxmlformats.org/officeDocument/2006/relationships/hyperlink" Target="https://en.wikipedia.org/wiki/ISBN_(identifi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Hans_Christian_Lyngbye" TargetMode="External"/><Relationship Id="rId3" Type="http://schemas.openxmlformats.org/officeDocument/2006/relationships/hyperlink" Target="https://en.wikipedia.org/wiki/Chromista" TargetMode="External"/><Relationship Id="rId7" Type="http://schemas.openxmlformats.org/officeDocument/2006/relationships/hyperlink" Target="https://en.wikipedia.org/wiki/Ectocarpaceae" TargetMode="External"/><Relationship Id="rId2" Type="http://schemas.openxmlformats.org/officeDocument/2006/relationships/hyperlink" Target="https://en.wikipedia.org/wiki/Taxonomy_(biology)" TargetMode="External"/><Relationship Id="rId1" Type="http://schemas.openxmlformats.org/officeDocument/2006/relationships/slideLayout" Target="../slideLayouts/slideLayout2.xml"/><Relationship Id="rId6" Type="http://schemas.openxmlformats.org/officeDocument/2006/relationships/hyperlink" Target="https://en.wikipedia.org/wiki/Ectocarpales" TargetMode="External"/><Relationship Id="rId5" Type="http://schemas.openxmlformats.org/officeDocument/2006/relationships/hyperlink" Target="https://en.wikipedia.org/wiki/Brown_algae" TargetMode="External"/><Relationship Id="rId4" Type="http://schemas.openxmlformats.org/officeDocument/2006/relationships/hyperlink" Target="https://en.wikipedia.org/wiki/Ochrophyta"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biologydiscussion.com/algae/ectocarpus-occurrence-features-and-reproduction/4696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biologydiscussion.com/algae/ectocarpus-occurrence-features-and-reproduction/4696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iologydiscussion.com/algae/ectocarpus-occurrence-features-and-reproduction/4696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iologydiscussion.com/algae/ectocarpus-occurrence-features-and-reproduction/4696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britannica.com/science/alga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yjus.com/biology/cell-organell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byjus.com/biology/alga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lideshare.net/BIYYANISUMAN/algae-suman-81289656" TargetMode="External"/><Relationship Id="rId2" Type="http://schemas.openxmlformats.org/officeDocument/2006/relationships/hyperlink" Target="https://byjus.com/biology/alga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bio.mtu.edu/the_wall/phycodisc/CYANOPHYT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Bacteria" TargetMode="External"/><Relationship Id="rId7" Type="http://schemas.openxmlformats.org/officeDocument/2006/relationships/image" Target="../media/image4.png"/><Relationship Id="rId2" Type="http://schemas.openxmlformats.org/officeDocument/2006/relationships/hyperlink" Target="https://en.wikipedia.org/wiki/Taxonomy_(biology)" TargetMode="External"/><Relationship Id="rId1" Type="http://schemas.openxmlformats.org/officeDocument/2006/relationships/slideLayout" Target="../slideLayouts/slideLayout2.xml"/><Relationship Id="rId6" Type="http://schemas.openxmlformats.org/officeDocument/2006/relationships/hyperlink" Target="https://en.wikipedia.org/wiki/Nostocaceae" TargetMode="External"/><Relationship Id="rId5" Type="http://schemas.openxmlformats.org/officeDocument/2006/relationships/hyperlink" Target="https://en.wikipedia.org/wiki/Nostocales" TargetMode="External"/><Relationship Id="rId4" Type="http://schemas.openxmlformats.org/officeDocument/2006/relationships/hyperlink" Target="https://en.wikipedia.org/wiki/Cyanobacteri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b="1" u="dbl" dirty="0" smtClean="0"/>
              <a:t>ALGAE</a:t>
            </a:r>
            <a:r>
              <a:rPr lang="en-IN" b="1" u="dbl" dirty="0"/>
              <a:t/>
            </a:r>
            <a:br>
              <a:rPr lang="en-IN" b="1" u="dbl" dirty="0"/>
            </a:br>
            <a:r>
              <a:rPr lang="en-IN" b="1" u="dbl" dirty="0" smtClean="0"/>
              <a:t>General Characteristics</a:t>
            </a:r>
            <a:endParaRPr lang="en-IN" dirty="0"/>
          </a:p>
        </p:txBody>
      </p:sp>
      <p:sp>
        <p:nvSpPr>
          <p:cNvPr id="3" name="Content Placeholder 2"/>
          <p:cNvSpPr>
            <a:spLocks noGrp="1"/>
          </p:cNvSpPr>
          <p:nvPr>
            <p:ph idx="1"/>
          </p:nvPr>
        </p:nvSpPr>
        <p:spPr>
          <a:xfrm>
            <a:off x="2253803" y="1850264"/>
            <a:ext cx="9237930" cy="4318715"/>
          </a:xfrm>
        </p:spPr>
        <p:txBody>
          <a:bodyPr>
            <a:normAutofit fontScale="92500" lnSpcReduction="20000"/>
          </a:bodyPr>
          <a:lstStyle/>
          <a:p>
            <a:r>
              <a:rPr lang="en-IN" b="1" u="heavy" dirty="0" smtClean="0"/>
              <a:t>Class Teacher</a:t>
            </a:r>
            <a:endParaRPr lang="en-IN" dirty="0"/>
          </a:p>
          <a:p>
            <a:pPr marL="0" indent="0">
              <a:buNone/>
            </a:pPr>
            <a:r>
              <a:rPr lang="en-IN" b="1" dirty="0"/>
              <a:t>                   	</a:t>
            </a:r>
            <a:r>
              <a:rPr lang="en-IN" b="1" dirty="0" smtClean="0"/>
              <a:t>	</a:t>
            </a:r>
            <a:r>
              <a:rPr lang="en-IN" sz="1600" b="1" dirty="0" err="1" smtClean="0"/>
              <a:t>Dr.</a:t>
            </a:r>
            <a:r>
              <a:rPr lang="en-IN" sz="1600" b="1" dirty="0" smtClean="0"/>
              <a:t> Sana Khalid</a:t>
            </a:r>
          </a:p>
          <a:p>
            <a:pPr marL="0" indent="0">
              <a:buNone/>
            </a:pPr>
            <a:r>
              <a:rPr lang="en-IN" sz="1600" b="1" dirty="0"/>
              <a:t>	</a:t>
            </a:r>
            <a:r>
              <a:rPr lang="en-IN" sz="1600" b="1" dirty="0" smtClean="0"/>
              <a:t>			Assistant Professor (BPS-19)</a:t>
            </a:r>
          </a:p>
          <a:p>
            <a:pPr marL="0" indent="0">
              <a:buNone/>
            </a:pPr>
            <a:r>
              <a:rPr lang="en-IN" sz="1600" b="1" dirty="0"/>
              <a:t>	</a:t>
            </a:r>
            <a:r>
              <a:rPr lang="en-IN" sz="1600" b="1" dirty="0" smtClean="0"/>
              <a:t>			Department of Botany</a:t>
            </a:r>
          </a:p>
          <a:p>
            <a:pPr marL="0" indent="0">
              <a:buNone/>
            </a:pPr>
            <a:r>
              <a:rPr lang="en-IN" sz="1600" b="1" dirty="0"/>
              <a:t>	</a:t>
            </a:r>
            <a:r>
              <a:rPr lang="en-IN" sz="1600" b="1" dirty="0" smtClean="0"/>
              <a:t>			Lahore College for Women University, Lahore Pakistan.</a:t>
            </a:r>
          </a:p>
          <a:p>
            <a:r>
              <a:rPr lang="en-IN" b="1" u="heavy" dirty="0" smtClean="0"/>
              <a:t>Course Description</a:t>
            </a:r>
          </a:p>
          <a:p>
            <a:pPr marL="1828800" lvl="4" indent="0">
              <a:buNone/>
            </a:pPr>
            <a:r>
              <a:rPr lang="en-IN" sz="1600" b="1" dirty="0" smtClean="0"/>
              <a:t>Course Title: 	</a:t>
            </a:r>
            <a:r>
              <a:rPr lang="en-IN" sz="1600" b="1" dirty="0"/>
              <a:t>	DIVERSITY OF PLANTS </a:t>
            </a:r>
            <a:endParaRPr lang="en-IN" sz="1600" b="1" dirty="0" smtClean="0"/>
          </a:p>
          <a:p>
            <a:pPr marL="1828800" lvl="4" indent="0">
              <a:buNone/>
            </a:pPr>
            <a:r>
              <a:rPr lang="en-US" sz="1600" b="1" dirty="0" smtClean="0"/>
              <a:t>Course code:		</a:t>
            </a:r>
            <a:r>
              <a:rPr lang="en-US" sz="1600" b="1" dirty="0"/>
              <a:t>Min/Bot-102 </a:t>
            </a:r>
            <a:endParaRPr lang="en-US" sz="1600" b="1" dirty="0" smtClean="0"/>
          </a:p>
          <a:p>
            <a:pPr marL="1828800" lvl="4" indent="0">
              <a:buNone/>
            </a:pPr>
            <a:r>
              <a:rPr lang="en-US" sz="1600" b="1" dirty="0" smtClean="0"/>
              <a:t>Credit hours:		4 (3+1)</a:t>
            </a:r>
            <a:endParaRPr lang="en-IN" sz="1600" b="1" dirty="0"/>
          </a:p>
          <a:p>
            <a:r>
              <a:rPr lang="en-IN" b="1" u="heavy" dirty="0" smtClean="0"/>
              <a:t>Class </a:t>
            </a:r>
            <a:endParaRPr lang="en-IN" b="1" u="heavy" dirty="0"/>
          </a:p>
          <a:p>
            <a:pPr marL="1828800" lvl="4" indent="0">
              <a:buNone/>
            </a:pPr>
            <a:r>
              <a:rPr lang="en-IN" sz="1600" b="1" dirty="0"/>
              <a:t>Course </a:t>
            </a:r>
            <a:r>
              <a:rPr lang="en-IN" sz="1600" b="1" dirty="0" smtClean="0"/>
              <a:t>: </a:t>
            </a:r>
            <a:r>
              <a:rPr lang="en-IN" sz="1600" b="1" dirty="0"/>
              <a:t>			</a:t>
            </a:r>
            <a:r>
              <a:rPr lang="en-IN" sz="1600" b="1" dirty="0" smtClean="0"/>
              <a:t>BS I, 2</a:t>
            </a:r>
            <a:r>
              <a:rPr lang="en-IN" sz="1600" b="1" baseline="30000" dirty="0" smtClean="0"/>
              <a:t>nd</a:t>
            </a:r>
            <a:r>
              <a:rPr lang="en-IN" sz="1600" b="1" dirty="0" smtClean="0"/>
              <a:t> Semester</a:t>
            </a:r>
            <a:endParaRPr lang="en-IN" sz="1600" b="1" dirty="0"/>
          </a:p>
          <a:p>
            <a:pPr marL="1828800" lvl="4" indent="0">
              <a:buNone/>
            </a:pPr>
            <a:r>
              <a:rPr lang="en-US" sz="1600" b="1" dirty="0" smtClean="0"/>
              <a:t>Major:</a:t>
            </a:r>
            <a:r>
              <a:rPr lang="en-US" sz="1600" b="1" dirty="0"/>
              <a:t>			</a:t>
            </a:r>
            <a:r>
              <a:rPr lang="en-US" sz="1600" b="1" dirty="0" smtClean="0"/>
              <a:t>CHEMISTRY </a:t>
            </a:r>
            <a:endParaRPr lang="en-US" sz="1600" b="1" dirty="0"/>
          </a:p>
          <a:p>
            <a:pPr marL="1828800" lvl="4" indent="0">
              <a:buNone/>
            </a:pPr>
            <a:r>
              <a:rPr lang="en-US" sz="1600" b="1" dirty="0" smtClean="0"/>
              <a:t>Minor course:</a:t>
            </a:r>
            <a:r>
              <a:rPr lang="en-US" sz="1600" b="1" dirty="0"/>
              <a:t>		</a:t>
            </a:r>
            <a:r>
              <a:rPr lang="en-US" sz="1600" b="1" dirty="0" smtClean="0"/>
              <a:t>Botany</a:t>
            </a:r>
            <a:endParaRPr lang="en-IN" sz="1600" b="1" dirty="0"/>
          </a:p>
          <a:p>
            <a:pPr marL="0" indent="0">
              <a:buNone/>
            </a:pPr>
            <a:endParaRPr lang="en-IN" dirty="0"/>
          </a:p>
        </p:txBody>
      </p:sp>
    </p:spTree>
    <p:extLst>
      <p:ext uri="{BB962C8B-B14F-4D97-AF65-F5344CB8AC3E}">
        <p14:creationId xmlns:p14="http://schemas.microsoft.com/office/powerpoint/2010/main" val="315584059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9555" y="154546"/>
            <a:ext cx="10650828" cy="6593984"/>
          </a:xfrm>
        </p:spPr>
        <p:txBody>
          <a:bodyPr/>
          <a:lstStyle/>
          <a:p>
            <a:pPr algn="just">
              <a:lnSpc>
                <a:spcPct val="150000"/>
              </a:lnSpc>
              <a:spcBef>
                <a:spcPts val="0"/>
              </a:spcBef>
            </a:pPr>
            <a:r>
              <a:rPr lang="en-IE" dirty="0" smtClean="0"/>
              <a:t>cells </a:t>
            </a:r>
            <a:r>
              <a:rPr lang="en-IE" dirty="0"/>
              <a:t>arranged in beadlike chains that are grouped together in a gelatinous </a:t>
            </a:r>
            <a:r>
              <a:rPr lang="en-IE" dirty="0" smtClean="0"/>
              <a:t>mass ranging </a:t>
            </a:r>
            <a:r>
              <a:rPr lang="en-IE" dirty="0"/>
              <a:t>from microscopic to </a:t>
            </a:r>
            <a:r>
              <a:rPr lang="en-IE" dirty="0" smtClean="0"/>
              <a:t>walnut-sized.</a:t>
            </a:r>
          </a:p>
          <a:p>
            <a:pPr algn="just">
              <a:lnSpc>
                <a:spcPct val="150000"/>
              </a:lnSpc>
              <a:spcBef>
                <a:spcPts val="0"/>
              </a:spcBef>
            </a:pPr>
            <a:r>
              <a:rPr lang="en-IE" dirty="0"/>
              <a:t>M</a:t>
            </a:r>
            <a:r>
              <a:rPr lang="en-IE" dirty="0" smtClean="0"/>
              <a:t>asses </a:t>
            </a:r>
            <a:r>
              <a:rPr lang="en-IE" dirty="0"/>
              <a:t>of </a:t>
            </a:r>
            <a:r>
              <a:rPr lang="en-IE" i="1" dirty="0" err="1"/>
              <a:t>Nostoc</a:t>
            </a:r>
            <a:r>
              <a:rPr lang="en-IE" dirty="0"/>
              <a:t> may be found on soil and floating in quiet water. </a:t>
            </a:r>
            <a:endParaRPr lang="en-IE" dirty="0" smtClean="0"/>
          </a:p>
          <a:p>
            <a:pPr algn="just">
              <a:lnSpc>
                <a:spcPct val="150000"/>
              </a:lnSpc>
              <a:spcBef>
                <a:spcPts val="0"/>
              </a:spcBef>
            </a:pPr>
            <a:r>
              <a:rPr lang="en-IE" dirty="0" smtClean="0"/>
              <a:t>Reproduction </a:t>
            </a:r>
            <a:r>
              <a:rPr lang="en-IE" dirty="0"/>
              <a:t>is by fragmentation. </a:t>
            </a:r>
            <a:endParaRPr lang="en-IE" dirty="0" smtClean="0"/>
          </a:p>
          <a:p>
            <a:pPr algn="just">
              <a:lnSpc>
                <a:spcPct val="150000"/>
              </a:lnSpc>
              <a:spcBef>
                <a:spcPts val="0"/>
              </a:spcBef>
            </a:pPr>
            <a:r>
              <a:rPr lang="en-IE" dirty="0" smtClean="0"/>
              <a:t>A </a:t>
            </a:r>
            <a:r>
              <a:rPr lang="en-IE" dirty="0"/>
              <a:t>special thick-walled cell (</a:t>
            </a:r>
            <a:r>
              <a:rPr lang="en-IE" dirty="0" err="1"/>
              <a:t>akinete</a:t>
            </a:r>
            <a:r>
              <a:rPr lang="en-IE" dirty="0"/>
              <a:t>) has the ability to withstand desiccation for long periods of time. After 70 years of dry storage, the </a:t>
            </a:r>
            <a:r>
              <a:rPr lang="en-IE" dirty="0" err="1"/>
              <a:t>akinete</a:t>
            </a:r>
            <a:r>
              <a:rPr lang="en-IE" dirty="0"/>
              <a:t> of one species germinates into a filament when moistened. </a:t>
            </a:r>
            <a:endParaRPr lang="en-IE" dirty="0" smtClean="0"/>
          </a:p>
          <a:p>
            <a:pPr algn="just">
              <a:lnSpc>
                <a:spcPct val="150000"/>
              </a:lnSpc>
              <a:spcBef>
                <a:spcPts val="0"/>
              </a:spcBef>
            </a:pPr>
            <a:r>
              <a:rPr lang="en-IE" dirty="0" smtClean="0"/>
              <a:t>Like </a:t>
            </a:r>
            <a:r>
              <a:rPr lang="en-IE" dirty="0"/>
              <a:t>most blue-green algae, </a:t>
            </a:r>
            <a:r>
              <a:rPr lang="en-IE" i="1" dirty="0" err="1"/>
              <a:t>Nostoc</a:t>
            </a:r>
            <a:r>
              <a:rPr lang="en-IE" dirty="0"/>
              <a:t> contains two pigments, blue </a:t>
            </a:r>
            <a:r>
              <a:rPr lang="en-IE" dirty="0" err="1"/>
              <a:t>phycocyanin</a:t>
            </a:r>
            <a:r>
              <a:rPr lang="en-IE" dirty="0"/>
              <a:t> and red </a:t>
            </a:r>
            <a:r>
              <a:rPr lang="en-IE" dirty="0" err="1"/>
              <a:t>phycoerythrin</a:t>
            </a:r>
            <a:r>
              <a:rPr lang="en-IE" dirty="0"/>
              <a:t>, as well as chlorophyll, and has the ability to fix nitrogen in specialized cells called heterocysts. </a:t>
            </a:r>
            <a:endParaRPr lang="en-IE" dirty="0" smtClean="0"/>
          </a:p>
          <a:p>
            <a:pPr algn="just">
              <a:lnSpc>
                <a:spcPct val="150000"/>
              </a:lnSpc>
              <a:spcBef>
                <a:spcPts val="0"/>
              </a:spcBef>
            </a:pPr>
            <a:r>
              <a:rPr lang="en-IE" dirty="0" smtClean="0"/>
              <a:t>A </a:t>
            </a:r>
            <a:r>
              <a:rPr lang="en-IE" dirty="0"/>
              <a:t>terrestrial species has been used as a supplementary food source in Asia</a:t>
            </a:r>
            <a:r>
              <a:rPr lang="en-IE" dirty="0" smtClean="0"/>
              <a:t>.</a:t>
            </a:r>
          </a:p>
          <a:p>
            <a:pPr algn="just">
              <a:lnSpc>
                <a:spcPct val="150000"/>
              </a:lnSpc>
              <a:spcBef>
                <a:spcPts val="0"/>
              </a:spcBef>
            </a:pPr>
            <a:r>
              <a:rPr lang="en-IE" dirty="0">
                <a:hlinkClick r:id="rId2"/>
              </a:rPr>
              <a:t>https://</a:t>
            </a:r>
            <a:r>
              <a:rPr lang="en-IE" dirty="0" smtClean="0">
                <a:hlinkClick r:id="rId2"/>
              </a:rPr>
              <a:t>www.britannica.com/science/Nostoc</a:t>
            </a:r>
            <a:endParaRPr lang="en-IE" dirty="0" smtClean="0"/>
          </a:p>
          <a:p>
            <a:pPr algn="just">
              <a:lnSpc>
                <a:spcPct val="150000"/>
              </a:lnSpc>
              <a:spcBef>
                <a:spcPts val="0"/>
              </a:spcBef>
            </a:pPr>
            <a:r>
              <a:rPr lang="en-IE" dirty="0" smtClean="0"/>
              <a:t>For more info. Please see the video on </a:t>
            </a:r>
            <a:r>
              <a:rPr lang="en-IE" dirty="0">
                <a:hlinkClick r:id="rId3"/>
              </a:rPr>
              <a:t>https://</a:t>
            </a:r>
            <a:r>
              <a:rPr lang="en-IE" dirty="0" smtClean="0">
                <a:hlinkClick r:id="rId3"/>
              </a:rPr>
              <a:t>www.youtube.com/watch?v=F2lmdQHGeOc</a:t>
            </a:r>
            <a:endParaRPr lang="en-IE" dirty="0" smtClean="0"/>
          </a:p>
          <a:p>
            <a:pPr algn="just">
              <a:lnSpc>
                <a:spcPct val="150000"/>
              </a:lnSpc>
              <a:spcBef>
                <a:spcPts val="0"/>
              </a:spcBef>
            </a:pPr>
            <a:endParaRPr lang="en-IE" dirty="0"/>
          </a:p>
        </p:txBody>
      </p:sp>
    </p:spTree>
    <p:extLst>
      <p:ext uri="{BB962C8B-B14F-4D97-AF65-F5344CB8AC3E}">
        <p14:creationId xmlns:p14="http://schemas.microsoft.com/office/powerpoint/2010/main" val="196261877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406" y="1165023"/>
            <a:ext cx="8911687" cy="1280890"/>
          </a:xfrm>
        </p:spPr>
        <p:txBody>
          <a:bodyPr/>
          <a:lstStyle/>
          <a:p>
            <a:r>
              <a:rPr lang="en-IE" dirty="0" smtClean="0"/>
              <a:t>	</a:t>
            </a:r>
            <a:r>
              <a:rPr lang="en-IE" sz="2000" b="1" dirty="0" smtClean="0"/>
              <a:t>References</a:t>
            </a:r>
            <a:endParaRPr lang="en-IE" sz="2000" b="1" dirty="0"/>
          </a:p>
        </p:txBody>
      </p:sp>
      <p:sp>
        <p:nvSpPr>
          <p:cNvPr id="3" name="Content Placeholder 2"/>
          <p:cNvSpPr>
            <a:spLocks noGrp="1"/>
          </p:cNvSpPr>
          <p:nvPr>
            <p:ph idx="1"/>
          </p:nvPr>
        </p:nvSpPr>
        <p:spPr/>
        <p:txBody>
          <a:bodyPr/>
          <a:lstStyle/>
          <a:p>
            <a:pPr algn="just">
              <a:lnSpc>
                <a:spcPct val="150000"/>
              </a:lnSpc>
              <a:spcBef>
                <a:spcPts val="0"/>
              </a:spcBef>
            </a:pPr>
            <a:r>
              <a:rPr lang="en-IE" i="1" dirty="0"/>
              <a:t>Potts, M. (1997). </a:t>
            </a:r>
            <a:r>
              <a:rPr lang="en-IE" i="1" u="sng" dirty="0">
                <a:hlinkClick r:id="rId2"/>
              </a:rPr>
              <a:t>"Etymology of the Genus Name </a:t>
            </a:r>
            <a:r>
              <a:rPr lang="en-IE" i="1" u="sng" dirty="0" err="1">
                <a:hlinkClick r:id="rId2"/>
              </a:rPr>
              <a:t>Nostoc</a:t>
            </a:r>
            <a:r>
              <a:rPr lang="en-IE" i="1" u="sng" dirty="0">
                <a:hlinkClick r:id="rId2"/>
              </a:rPr>
              <a:t> (Cyanobacteria)"</a:t>
            </a:r>
            <a:r>
              <a:rPr lang="en-IE" i="1" dirty="0"/>
              <a:t> (PDF). International Journal of Systematic Bacteriology. </a:t>
            </a:r>
            <a:r>
              <a:rPr lang="en-IE" b="1" i="1" dirty="0"/>
              <a:t>47</a:t>
            </a:r>
            <a:r>
              <a:rPr lang="en-IE" i="1" dirty="0"/>
              <a:t> (2): 584. </a:t>
            </a:r>
            <a:r>
              <a:rPr lang="en-IE" i="1" u="sng" dirty="0">
                <a:hlinkClick r:id="rId3" tooltip="Doi (identifier)"/>
              </a:rPr>
              <a:t>doi</a:t>
            </a:r>
            <a:r>
              <a:rPr lang="en-IE" i="1" dirty="0"/>
              <a:t>:</a:t>
            </a:r>
            <a:r>
              <a:rPr lang="en-IE" i="1" u="sng" dirty="0">
                <a:hlinkClick r:id="rId4"/>
              </a:rPr>
              <a:t>10.1099/00207713-47-2-584</a:t>
            </a:r>
            <a:r>
              <a:rPr lang="en-IE" i="1" dirty="0"/>
              <a:t>. </a:t>
            </a:r>
            <a:r>
              <a:rPr lang="en-IE" i="1" u="sng" dirty="0">
                <a:hlinkClick r:id="rId5"/>
              </a:rPr>
              <a:t>Archived</a:t>
            </a:r>
            <a:r>
              <a:rPr lang="en-IE" i="1" dirty="0"/>
              <a:t> (PDF) from the original on 2013-08-11. Retrieved 2011-11-05.</a:t>
            </a:r>
            <a:endParaRPr lang="en-IE" dirty="0"/>
          </a:p>
          <a:p>
            <a:pPr algn="just">
              <a:lnSpc>
                <a:spcPct val="150000"/>
              </a:lnSpc>
              <a:spcBef>
                <a:spcPts val="0"/>
              </a:spcBef>
            </a:pPr>
            <a:r>
              <a:rPr lang="en-IE" dirty="0" err="1"/>
              <a:t>Guiry</a:t>
            </a:r>
            <a:r>
              <a:rPr lang="en-IE" dirty="0"/>
              <a:t>, M.D., John, D.M., </a:t>
            </a:r>
            <a:r>
              <a:rPr lang="en-IE" dirty="0" err="1"/>
              <a:t>Rindi,F</a:t>
            </a:r>
            <a:r>
              <a:rPr lang="en-IE" dirty="0"/>
              <a:t>. and McCarthy, T.K.2007. New Survey of Clare Island. Volume 6: </a:t>
            </a:r>
            <a:r>
              <a:rPr lang="en-IE" i="1" dirty="0"/>
              <a:t>The Freshwater and Terrestrial Algae</a:t>
            </a:r>
            <a:r>
              <a:rPr lang="en-IE" dirty="0"/>
              <a:t>. Royal Irish Academy. p.166</a:t>
            </a:r>
          </a:p>
          <a:p>
            <a:endParaRPr lang="en-IE" dirty="0"/>
          </a:p>
        </p:txBody>
      </p:sp>
    </p:spTree>
    <p:extLst>
      <p:ext uri="{BB962C8B-B14F-4D97-AF65-F5344CB8AC3E}">
        <p14:creationId xmlns:p14="http://schemas.microsoft.com/office/powerpoint/2010/main" val="201703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318" y="421651"/>
            <a:ext cx="8202717" cy="1252603"/>
          </a:xfrm>
        </p:spPr>
        <p:txBody>
          <a:bodyPr>
            <a:normAutofit/>
          </a:bodyPr>
          <a:lstStyle/>
          <a:p>
            <a:pPr algn="ctr"/>
            <a:r>
              <a:rPr lang="en-IN" b="1" u="sng" dirty="0" err="1" smtClean="0"/>
              <a:t>Chlorophyta</a:t>
            </a:r>
            <a:r>
              <a:rPr lang="en-IN" b="1" u="sng" dirty="0" smtClean="0"/>
              <a:t>----</a:t>
            </a:r>
            <a:r>
              <a:rPr lang="en-IN" b="1" i="1" u="sng" dirty="0" err="1" smtClean="0"/>
              <a:t>Volvox</a:t>
            </a:r>
            <a:endParaRPr lang="en-IN" i="1" dirty="0"/>
          </a:p>
        </p:txBody>
      </p:sp>
      <p:sp>
        <p:nvSpPr>
          <p:cNvPr id="3" name="Content Placeholder 2"/>
          <p:cNvSpPr>
            <a:spLocks noGrp="1"/>
          </p:cNvSpPr>
          <p:nvPr>
            <p:ph idx="1"/>
          </p:nvPr>
        </p:nvSpPr>
        <p:spPr>
          <a:xfrm>
            <a:off x="1403797" y="1081825"/>
            <a:ext cx="10650828" cy="5666705"/>
          </a:xfrm>
        </p:spPr>
        <p:txBody>
          <a:bodyPr>
            <a:normAutofit/>
          </a:bodyPr>
          <a:lstStyle/>
          <a:p>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807" y="1225505"/>
            <a:ext cx="52387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69807" y="5344732"/>
            <a:ext cx="5238750" cy="923330"/>
          </a:xfrm>
          <a:prstGeom prst="rect">
            <a:avLst/>
          </a:prstGeom>
          <a:noFill/>
        </p:spPr>
        <p:txBody>
          <a:bodyPr wrap="square" rtlCol="0">
            <a:spAutoFit/>
          </a:bodyPr>
          <a:lstStyle/>
          <a:p>
            <a:pPr algn="ctr"/>
            <a:r>
              <a:rPr lang="en-IE" b="1" i="1" dirty="0" err="1" smtClean="0"/>
              <a:t>Volvox</a:t>
            </a:r>
            <a:endParaRPr lang="en-IE" b="1" i="1" dirty="0" smtClean="0"/>
          </a:p>
          <a:p>
            <a:r>
              <a:rPr lang="it-IT" i="1" dirty="0"/>
              <a:t>Robert W. Hoshaw/Encyclopædia Britannica, Inc.</a:t>
            </a:r>
            <a:endParaRPr lang="en-IE" i="1" dirty="0"/>
          </a:p>
        </p:txBody>
      </p:sp>
    </p:spTree>
    <p:extLst>
      <p:ext uri="{BB962C8B-B14F-4D97-AF65-F5344CB8AC3E}">
        <p14:creationId xmlns:p14="http://schemas.microsoft.com/office/powerpoint/2010/main" val="274202022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246352"/>
              </p:ext>
            </p:extLst>
          </p:nvPr>
        </p:nvGraphicFramePr>
        <p:xfrm>
          <a:off x="3940936" y="837127"/>
          <a:ext cx="5383368" cy="5731099"/>
        </p:xfrm>
        <a:graphic>
          <a:graphicData uri="http://schemas.openxmlformats.org/drawingml/2006/table">
            <a:tbl>
              <a:tblPr/>
              <a:tblGrid>
                <a:gridCol w="2691684"/>
                <a:gridCol w="2691684"/>
              </a:tblGrid>
              <a:tr h="741563">
                <a:tc gridSpan="2">
                  <a:txBody>
                    <a:bodyPr/>
                    <a:lstStyle/>
                    <a:p>
                      <a:pPr algn="ctr" fontAlgn="t"/>
                      <a:r>
                        <a:rPr lang="en-IE" sz="1600" b="1" u="none" strike="noStrike" dirty="0">
                          <a:solidFill>
                            <a:srgbClr val="0B0080"/>
                          </a:solidFill>
                          <a:effectLst/>
                          <a:hlinkClick r:id="rId2" tooltip="Taxonomy (biology)"/>
                        </a:rPr>
                        <a:t>Scientific classification</a:t>
                      </a:r>
                      <a:endParaRPr lang="en-IE" sz="1600" b="1" dirty="0">
                        <a:effectLst/>
                      </a:endParaRPr>
                    </a:p>
                  </a:txBody>
                  <a:tcPr marL="69968" marR="69968" marT="34984" marB="3498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4FAB4"/>
                    </a:solidFill>
                  </a:tcPr>
                </a:tc>
                <a:tc hMerge="1">
                  <a:txBody>
                    <a:bodyPr/>
                    <a:lstStyle/>
                    <a:p>
                      <a:endParaRPr lang="en-IE"/>
                    </a:p>
                  </a:txBody>
                  <a:tcPr/>
                </a:tc>
              </a:tr>
              <a:tr h="741563">
                <a:tc>
                  <a:txBody>
                    <a:bodyPr/>
                    <a:lstStyle/>
                    <a:p>
                      <a:pPr algn="l" fontAlgn="t"/>
                      <a:r>
                        <a:rPr lang="en-IE" sz="1400">
                          <a:effectLst/>
                        </a:rPr>
                        <a:t>Phylum:</a:t>
                      </a:r>
                    </a:p>
                  </a:txBody>
                  <a:tcPr marL="69968" marR="69968" marT="34984" marB="3498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400" u="none" strike="noStrike">
                          <a:solidFill>
                            <a:srgbClr val="0B0080"/>
                          </a:solidFill>
                          <a:effectLst/>
                          <a:hlinkClick r:id="rId3" tooltip="Chlorophyta"/>
                        </a:rPr>
                        <a:t>Chlorophyta</a:t>
                      </a:r>
                      <a:endParaRPr lang="en-IE" sz="1400">
                        <a:effectLst/>
                      </a:endParaRPr>
                    </a:p>
                  </a:txBody>
                  <a:tcPr marL="69968" marR="69968" marT="34984" marB="3498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059376">
                <a:tc>
                  <a:txBody>
                    <a:bodyPr/>
                    <a:lstStyle/>
                    <a:p>
                      <a:pPr algn="l" fontAlgn="t"/>
                      <a:r>
                        <a:rPr lang="en-IE" sz="1400">
                          <a:effectLst/>
                        </a:rPr>
                        <a:t>Class:</a:t>
                      </a:r>
                    </a:p>
                  </a:txBody>
                  <a:tcPr marL="69968" marR="69968" marT="34984" marB="3498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400" u="none" strike="noStrike">
                          <a:solidFill>
                            <a:srgbClr val="0B0080"/>
                          </a:solidFill>
                          <a:effectLst/>
                          <a:hlinkClick r:id="rId4" tooltip="Chlorophyceae"/>
                        </a:rPr>
                        <a:t>Chlorophyceae</a:t>
                      </a:r>
                      <a:endParaRPr lang="en-IE" sz="1400">
                        <a:effectLst/>
                      </a:endParaRPr>
                    </a:p>
                  </a:txBody>
                  <a:tcPr marL="69968" marR="69968" marT="34984" marB="3498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377189">
                <a:tc>
                  <a:txBody>
                    <a:bodyPr/>
                    <a:lstStyle/>
                    <a:p>
                      <a:pPr algn="l" fontAlgn="t"/>
                      <a:r>
                        <a:rPr lang="en-IE" sz="1400" dirty="0">
                          <a:effectLst/>
                        </a:rPr>
                        <a:t>Order:</a:t>
                      </a:r>
                    </a:p>
                  </a:txBody>
                  <a:tcPr marL="69968" marR="69968" marT="34984" marB="3498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400" u="none" strike="noStrike">
                          <a:solidFill>
                            <a:srgbClr val="0B0080"/>
                          </a:solidFill>
                          <a:effectLst/>
                          <a:hlinkClick r:id="rId5" tooltip="Chlamydomonadales"/>
                        </a:rPr>
                        <a:t>Chlamydomonadales</a:t>
                      </a:r>
                      <a:endParaRPr lang="en-IE" sz="1400">
                        <a:effectLst/>
                      </a:endParaRPr>
                    </a:p>
                  </a:txBody>
                  <a:tcPr marL="69968" marR="69968" marT="34984" marB="3498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059376">
                <a:tc>
                  <a:txBody>
                    <a:bodyPr/>
                    <a:lstStyle/>
                    <a:p>
                      <a:pPr algn="l" fontAlgn="t"/>
                      <a:r>
                        <a:rPr lang="en-IE" sz="1400">
                          <a:effectLst/>
                        </a:rPr>
                        <a:t>Family:</a:t>
                      </a:r>
                    </a:p>
                  </a:txBody>
                  <a:tcPr marL="69968" marR="69968" marT="34984" marB="3498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400" u="none" strike="noStrike">
                          <a:solidFill>
                            <a:srgbClr val="0B0080"/>
                          </a:solidFill>
                          <a:effectLst/>
                          <a:hlinkClick r:id="rId6" tooltip="Volvocaceae"/>
                        </a:rPr>
                        <a:t>Volvocaceae</a:t>
                      </a:r>
                      <a:endParaRPr lang="en-IE" sz="1400">
                        <a:effectLst/>
                      </a:endParaRPr>
                    </a:p>
                  </a:txBody>
                  <a:tcPr marL="69968" marR="69968" marT="34984" marB="3498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52032">
                <a:tc>
                  <a:txBody>
                    <a:bodyPr/>
                    <a:lstStyle/>
                    <a:p>
                      <a:pPr algn="l" fontAlgn="t"/>
                      <a:r>
                        <a:rPr lang="en-IE" sz="1400" dirty="0">
                          <a:effectLst/>
                        </a:rPr>
                        <a:t>Genus:</a:t>
                      </a:r>
                    </a:p>
                  </a:txBody>
                  <a:tcPr marL="69968" marR="69968" marT="34984" marB="3498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400" b="1" i="1" dirty="0" err="1">
                          <a:effectLst/>
                        </a:rPr>
                        <a:t>Volvox</a:t>
                      </a:r>
                      <a:r>
                        <a:rPr lang="en-IE" sz="1400" dirty="0">
                          <a:effectLst/>
                        </a:rPr>
                        <a:t/>
                      </a:r>
                      <a:br>
                        <a:rPr lang="en-IE" sz="1400" dirty="0">
                          <a:effectLst/>
                        </a:rPr>
                      </a:br>
                      <a:r>
                        <a:rPr lang="en-IE" sz="1400" u="none" strike="noStrike" dirty="0">
                          <a:solidFill>
                            <a:srgbClr val="0B0080"/>
                          </a:solidFill>
                          <a:effectLst/>
                          <a:hlinkClick r:id="rId7" tooltip="Carl Linnaeus"/>
                        </a:rPr>
                        <a:t>L.</a:t>
                      </a:r>
                      <a:endParaRPr lang="en-IE" sz="1400" dirty="0">
                        <a:effectLst/>
                      </a:endParaRPr>
                    </a:p>
                  </a:txBody>
                  <a:tcPr marL="69968" marR="69968" marT="34984" marB="34984">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pic>
        <p:nvPicPr>
          <p:cNvPr id="8194" name="Picture 2" desc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8250" y="1998663"/>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6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40" y="1"/>
            <a:ext cx="11500834" cy="6748530"/>
          </a:xfrm>
        </p:spPr>
        <p:txBody>
          <a:bodyPr/>
          <a:lstStyle/>
          <a:p>
            <a:pPr algn="just">
              <a:lnSpc>
                <a:spcPct val="150000"/>
              </a:lnSpc>
              <a:spcBef>
                <a:spcPts val="0"/>
              </a:spcBef>
            </a:pPr>
            <a:r>
              <a:rPr lang="en-IE" b="1" dirty="0" err="1"/>
              <a:t>Volvox</a:t>
            </a:r>
            <a:r>
              <a:rPr lang="en-IE" dirty="0"/>
              <a:t>, </a:t>
            </a:r>
            <a:r>
              <a:rPr lang="en-IE" dirty="0" smtClean="0"/>
              <a:t>genus</a:t>
            </a:r>
            <a:r>
              <a:rPr lang="en-IE" dirty="0"/>
              <a:t> </a:t>
            </a:r>
            <a:r>
              <a:rPr lang="en-IE" dirty="0" smtClean="0"/>
              <a:t>of </a:t>
            </a:r>
            <a:r>
              <a:rPr lang="en-IE" dirty="0"/>
              <a:t>some 20 species of freshwater green algae (division </a:t>
            </a:r>
            <a:r>
              <a:rPr lang="en-IE" dirty="0" err="1"/>
              <a:t>Chlorophyta</a:t>
            </a:r>
            <a:r>
              <a:rPr lang="en-IE" dirty="0"/>
              <a:t>) found worldwide. </a:t>
            </a:r>
            <a:r>
              <a:rPr lang="en-IE" i="1" dirty="0" err="1"/>
              <a:t>Volvox</a:t>
            </a:r>
            <a:r>
              <a:rPr lang="en-IE" dirty="0"/>
              <a:t> form spherical or oval hollow colonies that contain some 500 to 60,000 cells </a:t>
            </a:r>
            <a:r>
              <a:rPr lang="en-IE" dirty="0" err="1" smtClean="0"/>
              <a:t>em</a:t>
            </a:r>
            <a:endParaRPr lang="en-IE" dirty="0" smtClean="0"/>
          </a:p>
          <a:p>
            <a:pPr algn="just">
              <a:lnSpc>
                <a:spcPct val="150000"/>
              </a:lnSpc>
              <a:spcBef>
                <a:spcPts val="0"/>
              </a:spcBef>
            </a:pPr>
            <a:r>
              <a:rPr lang="en-IE" i="1" dirty="0" err="1"/>
              <a:t>Volvox</a:t>
            </a:r>
            <a:r>
              <a:rPr lang="en-IE" dirty="0"/>
              <a:t> colonies were first recorded by Dutch </a:t>
            </a:r>
            <a:r>
              <a:rPr lang="en-IE" dirty="0" err="1"/>
              <a:t>microscopist</a:t>
            </a:r>
            <a:r>
              <a:rPr lang="en-IE" dirty="0"/>
              <a:t> </a:t>
            </a:r>
            <a:r>
              <a:rPr lang="en-IE" dirty="0" err="1"/>
              <a:t>Antonie</a:t>
            </a:r>
            <a:r>
              <a:rPr lang="en-IE" dirty="0"/>
              <a:t> van Leeuwenhoek in 1700 and are widely studied as a genetic model of morphogenesis (how organisms develop specialized cells and tissues). </a:t>
            </a:r>
            <a:r>
              <a:rPr lang="en-IE" i="1" dirty="0" err="1"/>
              <a:t>Volvox</a:t>
            </a:r>
            <a:r>
              <a:rPr lang="en-IE" dirty="0"/>
              <a:t> also exhibit differentiation between somatic (non-sex cells) and reproductive cells, a phenomenon considered by some biologists to be significant in tracing the evolution of higher animals from microorganisms</a:t>
            </a:r>
            <a:r>
              <a:rPr lang="en-IE" dirty="0" smtClean="0"/>
              <a:t>. bedded </a:t>
            </a:r>
            <a:r>
              <a:rPr lang="en-IE" dirty="0"/>
              <a:t>in a gelatinous wall and that are often just visible with the naked eye</a:t>
            </a:r>
            <a:r>
              <a:rPr lang="en-IE" dirty="0" smtClean="0"/>
              <a:t>.</a:t>
            </a:r>
          </a:p>
          <a:p>
            <a:pPr algn="just">
              <a:lnSpc>
                <a:spcPct val="150000"/>
              </a:lnSpc>
              <a:spcBef>
                <a:spcPts val="0"/>
              </a:spcBef>
            </a:pPr>
            <a:r>
              <a:rPr lang="en-IE" dirty="0"/>
              <a:t>The somatic cells of a </a:t>
            </a:r>
            <a:r>
              <a:rPr lang="en-IE" i="1" dirty="0" err="1"/>
              <a:t>Volvox</a:t>
            </a:r>
            <a:r>
              <a:rPr lang="en-IE" dirty="0"/>
              <a:t> colony each feature two flagella (</a:t>
            </a:r>
            <a:r>
              <a:rPr lang="en-IE" dirty="0" err="1"/>
              <a:t>whiplike</a:t>
            </a:r>
            <a:r>
              <a:rPr lang="en-IE" dirty="0"/>
              <a:t> appendages), several contractile vacuoles (fluid-regulating organelles), a single chloroplast (the site of photosynthesis), and an eyespot used for light reception. Neighbouring cells are often joined together by strands of cytoplasm, which enable cell-to-cell communication, and the colony moves through water by the coordinated movement of the flagella. The photosynthetic colonies are usually organized so that cells with larger eyespots are grouped at one side to facilitate </a:t>
            </a:r>
            <a:r>
              <a:rPr lang="en-IE" dirty="0" err="1"/>
              <a:t>phototaxis</a:t>
            </a:r>
            <a:r>
              <a:rPr lang="en-IE" dirty="0"/>
              <a:t> (movement toward light) for photosynthesis, and the reproductive cells are grouped at the opposite side</a:t>
            </a:r>
            <a:r>
              <a:rPr lang="en-IE" dirty="0" smtClean="0"/>
              <a:t>.</a:t>
            </a:r>
          </a:p>
          <a:p>
            <a:pPr algn="just">
              <a:lnSpc>
                <a:spcPct val="150000"/>
              </a:lnSpc>
              <a:spcBef>
                <a:spcPts val="0"/>
              </a:spcBef>
            </a:pPr>
            <a:r>
              <a:rPr lang="en-IE" dirty="0" smtClean="0">
                <a:solidFill>
                  <a:schemeClr val="tx1"/>
                </a:solidFill>
                <a:hlinkClick r:id="rId2"/>
              </a:rPr>
              <a:t>Source: </a:t>
            </a:r>
            <a:r>
              <a:rPr lang="en-IE" dirty="0" smtClean="0">
                <a:hlinkClick r:id="rId2"/>
              </a:rPr>
              <a:t>	https</a:t>
            </a:r>
            <a:r>
              <a:rPr lang="en-IE" dirty="0">
                <a:hlinkClick r:id="rId2"/>
              </a:rPr>
              <a:t>://www.britannica.com/science/Volvox</a:t>
            </a:r>
            <a:endParaRPr lang="en-IN" b="1" dirty="0"/>
          </a:p>
        </p:txBody>
      </p:sp>
    </p:spTree>
    <p:extLst>
      <p:ext uri="{BB962C8B-B14F-4D97-AF65-F5344CB8AC3E}">
        <p14:creationId xmlns:p14="http://schemas.microsoft.com/office/powerpoint/2010/main" val="426889813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823" y="0"/>
            <a:ext cx="11410681" cy="6748530"/>
          </a:xfrm>
        </p:spPr>
        <p:txBody>
          <a:bodyPr>
            <a:normAutofit/>
          </a:bodyPr>
          <a:lstStyle/>
          <a:p>
            <a:endParaRPr lang="en-IN" dirty="0"/>
          </a:p>
          <a:p>
            <a:endParaRPr lang="en-IN" dirty="0"/>
          </a:p>
        </p:txBody>
      </p:sp>
      <p:sp>
        <p:nvSpPr>
          <p:cNvPr id="4" name="Rectangle 3"/>
          <p:cNvSpPr/>
          <p:nvPr/>
        </p:nvSpPr>
        <p:spPr>
          <a:xfrm>
            <a:off x="850005" y="0"/>
            <a:ext cx="11114467" cy="6186309"/>
          </a:xfrm>
          <a:prstGeom prst="rect">
            <a:avLst/>
          </a:prstGeom>
        </p:spPr>
        <p:txBody>
          <a:bodyPr wrap="square">
            <a:spAutoFit/>
          </a:bodyPr>
          <a:lstStyle/>
          <a:p>
            <a:pPr marL="285750" indent="-285750">
              <a:lnSpc>
                <a:spcPct val="150000"/>
              </a:lnSpc>
              <a:buFont typeface="Wingdings" pitchFamily="2" charset="2"/>
              <a:buChar char="v"/>
            </a:pPr>
            <a:r>
              <a:rPr lang="en-IE" dirty="0"/>
              <a:t>Most species of </a:t>
            </a:r>
            <a:r>
              <a:rPr lang="en-IE" i="1" dirty="0" err="1"/>
              <a:t>Volvox</a:t>
            </a:r>
            <a:r>
              <a:rPr lang="en-IE" dirty="0"/>
              <a:t> reproduce both asexually and sexually, and some, such as </a:t>
            </a:r>
            <a:r>
              <a:rPr lang="en-IE" i="1" dirty="0" err="1"/>
              <a:t>Volvox</a:t>
            </a:r>
            <a:r>
              <a:rPr lang="en-IE" i="1" dirty="0"/>
              <a:t> </a:t>
            </a:r>
            <a:r>
              <a:rPr lang="en-IE" i="1" dirty="0" err="1"/>
              <a:t>carteri</a:t>
            </a:r>
            <a:r>
              <a:rPr lang="en-IE" dirty="0"/>
              <a:t>, switch primary modes of reproduction at least once each year. Asexual colonies have reproductive cells known as </a:t>
            </a:r>
            <a:r>
              <a:rPr lang="en-IE" dirty="0" err="1"/>
              <a:t>gonidia</a:t>
            </a:r>
            <a:r>
              <a:rPr lang="en-IE" dirty="0"/>
              <a:t>, which produce small daughter colonies that are eventually released from the parent as they mature</a:t>
            </a:r>
            <a:r>
              <a:rPr lang="en-IE" dirty="0" smtClean="0"/>
              <a:t>.</a:t>
            </a:r>
          </a:p>
          <a:p>
            <a:pPr marL="285750" indent="-285750">
              <a:lnSpc>
                <a:spcPct val="150000"/>
              </a:lnSpc>
              <a:buFont typeface="Wingdings" pitchFamily="2" charset="2"/>
              <a:buChar char="v"/>
            </a:pPr>
            <a:r>
              <a:rPr lang="en-IE" dirty="0" smtClean="0"/>
              <a:t>In </a:t>
            </a:r>
            <a:r>
              <a:rPr lang="en-IE" dirty="0"/>
              <a:t>sexual </a:t>
            </a:r>
            <a:r>
              <a:rPr lang="en-IE" dirty="0" smtClean="0"/>
              <a:t>colonies, developing</a:t>
            </a:r>
            <a:r>
              <a:rPr lang="en-IE" dirty="0"/>
              <a:t> </a:t>
            </a:r>
            <a:r>
              <a:rPr lang="en-IE" dirty="0">
                <a:hlinkClick r:id="rId2"/>
              </a:rPr>
              <a:t>ova</a:t>
            </a:r>
            <a:r>
              <a:rPr lang="en-IE" dirty="0"/>
              <a:t> or </a:t>
            </a:r>
            <a:r>
              <a:rPr lang="en-IE" dirty="0">
                <a:hlinkClick r:id="rId3"/>
              </a:rPr>
              <a:t>spermatozoa</a:t>
            </a:r>
            <a:r>
              <a:rPr lang="en-IE" dirty="0"/>
              <a:t> replace </a:t>
            </a:r>
            <a:r>
              <a:rPr lang="en-IE" dirty="0" err="1"/>
              <a:t>gonidia</a:t>
            </a:r>
            <a:r>
              <a:rPr lang="en-IE" dirty="0"/>
              <a:t>, and </a:t>
            </a:r>
            <a:r>
              <a:rPr lang="en-IE" dirty="0">
                <a:hlinkClick r:id="rId4"/>
              </a:rPr>
              <a:t>fertilization</a:t>
            </a:r>
            <a:r>
              <a:rPr lang="en-IE" dirty="0"/>
              <a:t> results in </a:t>
            </a:r>
            <a:r>
              <a:rPr lang="en-IE" dirty="0">
                <a:hlinkClick r:id="rId5"/>
              </a:rPr>
              <a:t>zygotes</a:t>
            </a:r>
            <a:r>
              <a:rPr lang="en-IE" dirty="0"/>
              <a:t> that form a cyst and are released from the parent colony after its death. Thick-walled zygotes formed late in the summer serve as winter resting stages</a:t>
            </a:r>
            <a:r>
              <a:rPr lang="en-IE" dirty="0" smtClean="0"/>
              <a:t>.</a:t>
            </a:r>
          </a:p>
          <a:p>
            <a:pPr marL="285750" indent="-285750">
              <a:lnSpc>
                <a:spcPct val="150000"/>
              </a:lnSpc>
              <a:buFont typeface="Wingdings" pitchFamily="2" charset="2"/>
              <a:buChar char="v"/>
            </a:pPr>
            <a:r>
              <a:rPr lang="en-IE" i="1" dirty="0" err="1"/>
              <a:t>Volvox</a:t>
            </a:r>
            <a:r>
              <a:rPr lang="en-IE" dirty="0"/>
              <a:t> can be found in ponds, puddles, and bodies of still fresh water throughout the world. As </a:t>
            </a:r>
            <a:r>
              <a:rPr lang="en-IE" dirty="0">
                <a:hlinkClick r:id="rId6"/>
              </a:rPr>
              <a:t>autotrophs</a:t>
            </a:r>
            <a:r>
              <a:rPr lang="en-IE" dirty="0"/>
              <a:t>, they contribute to the production of </a:t>
            </a:r>
            <a:r>
              <a:rPr lang="en-IE" dirty="0">
                <a:hlinkClick r:id="rId7"/>
              </a:rPr>
              <a:t>oxygen</a:t>
            </a:r>
            <a:r>
              <a:rPr lang="en-IE" dirty="0"/>
              <a:t> and serve as food for a number of aquatic organisms, especially the microscopic </a:t>
            </a:r>
            <a:r>
              <a:rPr lang="en-IE" dirty="0">
                <a:hlinkClick r:id="rId8"/>
              </a:rPr>
              <a:t>invertebrates</a:t>
            </a:r>
            <a:r>
              <a:rPr lang="en-IE" dirty="0"/>
              <a:t> called </a:t>
            </a:r>
            <a:r>
              <a:rPr lang="en-IE" dirty="0">
                <a:hlinkClick r:id="rId9"/>
              </a:rPr>
              <a:t>rotifers</a:t>
            </a:r>
            <a:r>
              <a:rPr lang="en-IE" dirty="0"/>
              <a:t>. One of the most-common species, </a:t>
            </a:r>
            <a:r>
              <a:rPr lang="en-IE" i="1" dirty="0"/>
              <a:t>V. </a:t>
            </a:r>
            <a:r>
              <a:rPr lang="en-IE" i="1" dirty="0" err="1"/>
              <a:t>aureus</a:t>
            </a:r>
            <a:r>
              <a:rPr lang="en-IE" dirty="0"/>
              <a:t>, can form harmful algal </a:t>
            </a:r>
            <a:r>
              <a:rPr lang="en-IE" dirty="0">
                <a:hlinkClick r:id="rId10"/>
              </a:rPr>
              <a:t>blooms</a:t>
            </a:r>
            <a:r>
              <a:rPr lang="en-IE" dirty="0"/>
              <a:t> in warm waters with a high </a:t>
            </a:r>
            <a:r>
              <a:rPr lang="en-IE" dirty="0">
                <a:hlinkClick r:id="rId11"/>
              </a:rPr>
              <a:t>nitrogen</a:t>
            </a:r>
            <a:r>
              <a:rPr lang="en-IE" dirty="0"/>
              <a:t> content</a:t>
            </a:r>
            <a:r>
              <a:rPr lang="en-IE" dirty="0" smtClean="0"/>
              <a:t>.</a:t>
            </a:r>
          </a:p>
          <a:p>
            <a:pPr>
              <a:lnSpc>
                <a:spcPct val="150000"/>
              </a:lnSpc>
            </a:pPr>
            <a:endParaRPr lang="en-IE" dirty="0"/>
          </a:p>
          <a:p>
            <a:pPr>
              <a:lnSpc>
                <a:spcPct val="150000"/>
              </a:lnSpc>
            </a:pPr>
            <a:r>
              <a:rPr lang="en-IE" dirty="0" smtClean="0"/>
              <a:t>Source: </a:t>
            </a:r>
            <a:r>
              <a:rPr lang="en-IE" dirty="0">
                <a:hlinkClick r:id="rId12"/>
              </a:rPr>
              <a:t>https://</a:t>
            </a:r>
            <a:r>
              <a:rPr lang="en-IE" dirty="0" smtClean="0">
                <a:hlinkClick r:id="rId12"/>
              </a:rPr>
              <a:t>www.britannica.com/science/Volvox</a:t>
            </a:r>
            <a:endParaRPr lang="en-IE" dirty="0" smtClean="0"/>
          </a:p>
          <a:p>
            <a:endParaRPr lang="en-IE" dirty="0"/>
          </a:p>
        </p:txBody>
      </p:sp>
    </p:spTree>
    <p:extLst>
      <p:ext uri="{BB962C8B-B14F-4D97-AF65-F5344CB8AC3E}">
        <p14:creationId xmlns:p14="http://schemas.microsoft.com/office/powerpoint/2010/main" val="201959160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err="1"/>
              <a:t>Charophyta-Chara</a:t>
            </a:r>
            <a:endParaRPr lang="en-IE" b="1" dirty="0"/>
          </a:p>
        </p:txBody>
      </p:sp>
      <p:sp>
        <p:nvSpPr>
          <p:cNvPr id="3" name="Content Placeholder 2"/>
          <p:cNvSpPr>
            <a:spLocks noGrp="1"/>
          </p:cNvSpPr>
          <p:nvPr>
            <p:ph idx="1"/>
          </p:nvPr>
        </p:nvSpPr>
        <p:spPr>
          <a:xfrm>
            <a:off x="1146220" y="1262129"/>
            <a:ext cx="10358392" cy="5396247"/>
          </a:xfrm>
        </p:spPr>
        <p:txBody>
          <a:bodyPr/>
          <a:lstStyle/>
          <a:p>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487" y="1236372"/>
            <a:ext cx="3035390" cy="442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14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2400" b="1" dirty="0" smtClean="0">
                <a:solidFill>
                  <a:srgbClr val="00B050"/>
                </a:solidFill>
              </a:rPr>
              <a:t>Scientific classification</a:t>
            </a:r>
            <a:endParaRPr lang="en-IE" sz="2400" b="1"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4796405"/>
              </p:ext>
            </p:extLst>
          </p:nvPr>
        </p:nvGraphicFramePr>
        <p:xfrm>
          <a:off x="4790941" y="1672826"/>
          <a:ext cx="3810300" cy="4212818"/>
        </p:xfrm>
        <a:graphic>
          <a:graphicData uri="http://schemas.openxmlformats.org/drawingml/2006/table">
            <a:tbl>
              <a:tblPr/>
              <a:tblGrid>
                <a:gridCol w="1905150"/>
                <a:gridCol w="1905150"/>
              </a:tblGrid>
              <a:tr h="508290">
                <a:tc gridSpan="2">
                  <a:txBody>
                    <a:bodyPr/>
                    <a:lstStyle/>
                    <a:p>
                      <a:pPr algn="ctr" fontAlgn="t"/>
                      <a:r>
                        <a:rPr lang="en-IE" sz="1300" u="none" strike="noStrike" dirty="0">
                          <a:solidFill>
                            <a:srgbClr val="0B0080"/>
                          </a:solidFill>
                          <a:effectLst/>
                          <a:hlinkClick r:id="rId2" tooltip="Taxonomy (biology)"/>
                        </a:rPr>
                        <a:t>Scientific classification</a:t>
                      </a:r>
                      <a:endParaRPr lang="en-IE" sz="1300" dirty="0">
                        <a:effectLst/>
                      </a:endParaRP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B4FAB4"/>
                    </a:solidFill>
                  </a:tcPr>
                </a:tc>
                <a:tc hMerge="1">
                  <a:txBody>
                    <a:bodyPr/>
                    <a:lstStyle/>
                    <a:p>
                      <a:endParaRPr lang="en-IE"/>
                    </a:p>
                  </a:txBody>
                  <a:tcPr/>
                </a:tc>
              </a:tr>
              <a:tr h="508290">
                <a:tc>
                  <a:txBody>
                    <a:bodyPr/>
                    <a:lstStyle/>
                    <a:p>
                      <a:pPr algn="l" fontAlgn="t"/>
                      <a:r>
                        <a:rPr lang="en-IE" sz="1300" dirty="0">
                          <a:effectLst/>
                        </a:rPr>
                        <a:t>Kingdom:</a:t>
                      </a: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u="none" strike="noStrike" dirty="0">
                          <a:solidFill>
                            <a:srgbClr val="0B0080"/>
                          </a:solidFill>
                          <a:effectLst/>
                          <a:hlinkClick r:id="rId3" tooltip="Plant"/>
                        </a:rPr>
                        <a:t>Plantae</a:t>
                      </a:r>
                      <a:endParaRPr lang="en-IE" sz="1300" dirty="0">
                        <a:effectLst/>
                      </a:endParaRP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08290">
                <a:tc>
                  <a:txBody>
                    <a:bodyPr/>
                    <a:lstStyle/>
                    <a:p>
                      <a:pPr algn="l" fontAlgn="t"/>
                      <a:r>
                        <a:rPr lang="en-IE" sz="1300">
                          <a:effectLst/>
                        </a:rPr>
                        <a:t>Division:</a:t>
                      </a: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u="none" strike="noStrike">
                          <a:solidFill>
                            <a:srgbClr val="0B0080"/>
                          </a:solidFill>
                          <a:effectLst/>
                          <a:hlinkClick r:id="rId4" tooltip="Charophyta"/>
                        </a:rPr>
                        <a:t>Charophyta</a:t>
                      </a:r>
                      <a:endParaRPr lang="en-IE" sz="1300">
                        <a:effectLst/>
                      </a:endParaRP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726553">
                <a:tc>
                  <a:txBody>
                    <a:bodyPr/>
                    <a:lstStyle/>
                    <a:p>
                      <a:pPr algn="l" fontAlgn="t"/>
                      <a:r>
                        <a:rPr lang="en-IE" sz="1300">
                          <a:effectLst/>
                        </a:rPr>
                        <a:t>Class:</a:t>
                      </a: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u="none" strike="noStrike" dirty="0" err="1">
                          <a:solidFill>
                            <a:srgbClr val="0B0080"/>
                          </a:solidFill>
                          <a:effectLst/>
                          <a:hlinkClick r:id="rId5" tooltip="Charophyceae"/>
                        </a:rPr>
                        <a:t>Charophyceae</a:t>
                      </a:r>
                      <a:endParaRPr lang="en-IE" sz="1300" dirty="0">
                        <a:effectLst/>
                      </a:endParaRP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08290">
                <a:tc>
                  <a:txBody>
                    <a:bodyPr/>
                    <a:lstStyle/>
                    <a:p>
                      <a:pPr algn="l" fontAlgn="t"/>
                      <a:r>
                        <a:rPr lang="en-IE" sz="1300" dirty="0">
                          <a:effectLst/>
                        </a:rPr>
                        <a:t>Order:</a:t>
                      </a: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u="none" strike="noStrike">
                          <a:solidFill>
                            <a:srgbClr val="0B0080"/>
                          </a:solidFill>
                          <a:effectLst/>
                          <a:hlinkClick r:id="rId6" tooltip="Charales"/>
                        </a:rPr>
                        <a:t>Charales</a:t>
                      </a:r>
                      <a:endParaRPr lang="en-IE" sz="1300">
                        <a:effectLst/>
                      </a:endParaRP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08290">
                <a:tc>
                  <a:txBody>
                    <a:bodyPr/>
                    <a:lstStyle/>
                    <a:p>
                      <a:pPr algn="l" fontAlgn="t"/>
                      <a:r>
                        <a:rPr lang="en-IE" sz="1300">
                          <a:effectLst/>
                        </a:rPr>
                        <a:t>Family:</a:t>
                      </a: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u="none" strike="noStrike">
                          <a:solidFill>
                            <a:srgbClr val="0B0080"/>
                          </a:solidFill>
                          <a:effectLst/>
                          <a:hlinkClick r:id="rId7" tooltip="Characeae"/>
                        </a:rPr>
                        <a:t>Characeae</a:t>
                      </a:r>
                      <a:endParaRPr lang="en-IE" sz="1300">
                        <a:effectLst/>
                      </a:endParaRP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944815">
                <a:tc>
                  <a:txBody>
                    <a:bodyPr/>
                    <a:lstStyle/>
                    <a:p>
                      <a:pPr algn="l" fontAlgn="t"/>
                      <a:r>
                        <a:rPr lang="en-IE" sz="1300" dirty="0">
                          <a:effectLst/>
                        </a:rPr>
                        <a:t>Genus:</a:t>
                      </a: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300" b="1" i="1" dirty="0" err="1">
                          <a:effectLst/>
                        </a:rPr>
                        <a:t>Chara</a:t>
                      </a:r>
                      <a:endParaRPr lang="en-IE" sz="1300" dirty="0">
                        <a:effectLst/>
                      </a:endParaRPr>
                    </a:p>
                    <a:p>
                      <a:pPr algn="l" fontAlgn="t"/>
                      <a:r>
                        <a:rPr lang="en-IE" sz="1300" dirty="0">
                          <a:effectLst/>
                        </a:rPr>
                        <a:t/>
                      </a:r>
                      <a:br>
                        <a:rPr lang="en-IE" sz="1300" dirty="0">
                          <a:effectLst/>
                        </a:rPr>
                      </a:br>
                      <a:r>
                        <a:rPr lang="en-IE" sz="1300" u="none" strike="noStrike" dirty="0">
                          <a:solidFill>
                            <a:srgbClr val="0B0080"/>
                          </a:solidFill>
                          <a:effectLst/>
                          <a:hlinkClick r:id="rId8" tooltip="Carl Linnaeus"/>
                        </a:rPr>
                        <a:t>L.</a:t>
                      </a:r>
                      <a:r>
                        <a:rPr lang="en-IE" sz="1300" dirty="0">
                          <a:effectLst/>
                        </a:rPr>
                        <a:t>, 1753</a:t>
                      </a:r>
                    </a:p>
                  </a:txBody>
                  <a:tcPr marL="65142" marR="65142" marT="32571" marB="32571">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126002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735" y="115909"/>
            <a:ext cx="10844011" cy="6503831"/>
          </a:xfrm>
        </p:spPr>
        <p:txBody>
          <a:bodyPr>
            <a:normAutofit fontScale="92500"/>
          </a:bodyPr>
          <a:lstStyle/>
          <a:p>
            <a:pPr>
              <a:lnSpc>
                <a:spcPct val="150000"/>
              </a:lnSpc>
              <a:spcBef>
                <a:spcPts val="0"/>
              </a:spcBef>
            </a:pPr>
            <a:r>
              <a:rPr lang="en-IE" b="1" i="1" dirty="0" err="1"/>
              <a:t>Chara</a:t>
            </a:r>
            <a:r>
              <a:rPr lang="en-IE" dirty="0"/>
              <a:t> is a genus of </a:t>
            </a:r>
            <a:r>
              <a:rPr lang="en-IE" dirty="0" err="1"/>
              <a:t>charophyte</a:t>
            </a:r>
            <a:r>
              <a:rPr lang="en-IE" dirty="0"/>
              <a:t> green algae in the family </a:t>
            </a:r>
            <a:r>
              <a:rPr lang="en-IE" dirty="0" err="1"/>
              <a:t>Characeae</a:t>
            </a:r>
            <a:r>
              <a:rPr lang="en-IE" dirty="0"/>
              <a:t>. They are multicellular and superficially resemble land plants because of stem-like and leaf-like structures. They are found in fresh water, particularly in limestone areas throughout the northern temperate zone, where they grow submerged, attached to the muddy bottom. They prefer less oxygenated and hard water and are not found in waters where mosquito larvae are </a:t>
            </a:r>
            <a:r>
              <a:rPr lang="en-IE" dirty="0" smtClean="0"/>
              <a:t>present (Barber, 1924).</a:t>
            </a:r>
            <a:r>
              <a:rPr lang="en-IE" baseline="30000" dirty="0"/>
              <a:t> </a:t>
            </a:r>
            <a:r>
              <a:rPr lang="en-IE" dirty="0" smtClean="0"/>
              <a:t>They </a:t>
            </a:r>
            <a:r>
              <a:rPr lang="en-IE" dirty="0"/>
              <a:t>are covered with calcium carbonate deposits and are commonly known as </a:t>
            </a:r>
            <a:r>
              <a:rPr lang="en-IE" dirty="0" err="1"/>
              <a:t>stoneworts</a:t>
            </a:r>
            <a:r>
              <a:rPr lang="en-IE" dirty="0"/>
              <a:t>. Cyanobacteria have been found growing as epiphytes on the surfaces of </a:t>
            </a:r>
            <a:r>
              <a:rPr lang="en-IE" i="1" dirty="0" err="1"/>
              <a:t>Chara</a:t>
            </a:r>
            <a:r>
              <a:rPr lang="en-IE" dirty="0"/>
              <a:t>, where they may be involved in fixing nitrogen, which is important to plant </a:t>
            </a:r>
            <a:r>
              <a:rPr lang="en-IE" dirty="0"/>
              <a:t>nutrition (Sims, G. K.; </a:t>
            </a:r>
            <a:r>
              <a:rPr lang="en-IE" dirty="0" err="1" smtClean="0"/>
              <a:t>Dunigan</a:t>
            </a:r>
            <a:r>
              <a:rPr lang="en-IE" dirty="0" smtClean="0"/>
              <a:t>, 1984).</a:t>
            </a:r>
            <a:endParaRPr lang="en-IE" baseline="30000" dirty="0" smtClean="0"/>
          </a:p>
          <a:p>
            <a:pPr>
              <a:lnSpc>
                <a:spcPct val="150000"/>
              </a:lnSpc>
              <a:spcBef>
                <a:spcPts val="0"/>
              </a:spcBef>
            </a:pPr>
            <a:r>
              <a:rPr lang="en-IE" b="1" dirty="0" smtClean="0">
                <a:solidFill>
                  <a:srgbClr val="0070C0"/>
                </a:solidFill>
              </a:rPr>
              <a:t>Structure</a:t>
            </a:r>
            <a:r>
              <a:rPr lang="en-IE" dirty="0" smtClean="0">
                <a:solidFill>
                  <a:srgbClr val="0070C0"/>
                </a:solidFill>
              </a:rPr>
              <a:t>-----</a:t>
            </a:r>
            <a:r>
              <a:rPr lang="en-IE" b="1" dirty="0" smtClean="0">
                <a:solidFill>
                  <a:srgbClr val="0070C0"/>
                </a:solidFill>
              </a:rPr>
              <a:t> </a:t>
            </a:r>
            <a:r>
              <a:rPr lang="en-IE" dirty="0" smtClean="0"/>
              <a:t>The </a:t>
            </a:r>
            <a:r>
              <a:rPr lang="en-IE" dirty="0"/>
              <a:t>branching system of </a:t>
            </a:r>
            <a:r>
              <a:rPr lang="en-IE" i="1" dirty="0" err="1"/>
              <a:t>Chara</a:t>
            </a:r>
            <a:r>
              <a:rPr lang="en-IE" dirty="0"/>
              <a:t> species is complex with branches derived from apical cells which cut off segments at the base to form nodal and </a:t>
            </a:r>
            <a:r>
              <a:rPr lang="en-IE" dirty="0" err="1"/>
              <a:t>internodal</a:t>
            </a:r>
            <a:r>
              <a:rPr lang="en-IE" dirty="0"/>
              <a:t> cells </a:t>
            </a:r>
            <a:r>
              <a:rPr lang="en-IE" dirty="0" smtClean="0"/>
              <a:t>alternately (Round, 1965).</a:t>
            </a:r>
            <a:r>
              <a:rPr lang="en-IE" baseline="30000" dirty="0" smtClean="0"/>
              <a:t> </a:t>
            </a:r>
            <a:r>
              <a:rPr lang="en-IE" dirty="0" smtClean="0"/>
              <a:t>The </a:t>
            </a:r>
            <a:r>
              <a:rPr lang="en-IE" dirty="0"/>
              <a:t>main axes bear whorls of branches in a superficial resemblance to </a:t>
            </a:r>
            <a:r>
              <a:rPr lang="en-IE" i="1" dirty="0"/>
              <a:t>Equisetum</a:t>
            </a:r>
            <a:r>
              <a:rPr lang="en-IE" dirty="0"/>
              <a:t> (a vascular plant</a:t>
            </a:r>
            <a:r>
              <a:rPr lang="en-IE" dirty="0"/>
              <a:t>) (Bryant</a:t>
            </a:r>
            <a:r>
              <a:rPr lang="en-IE" dirty="0" smtClean="0"/>
              <a:t>, 2007).</a:t>
            </a:r>
            <a:r>
              <a:rPr lang="en-IE" baseline="30000" dirty="0"/>
              <a:t> </a:t>
            </a:r>
            <a:r>
              <a:rPr lang="en-IE" dirty="0" smtClean="0"/>
              <a:t>They </a:t>
            </a:r>
            <a:r>
              <a:rPr lang="en-IE" dirty="0"/>
              <a:t>are typically anchored to the littoral substrate by means of branching underground rhizoids. </a:t>
            </a:r>
            <a:r>
              <a:rPr lang="en-IE" i="1" dirty="0" err="1"/>
              <a:t>Chara</a:t>
            </a:r>
            <a:r>
              <a:rPr lang="en-IE" dirty="0"/>
              <a:t> plants are rough to the touch because of deposited calcium salts on the cell wall. The metabolic processes associated with this deposition often give </a:t>
            </a:r>
            <a:r>
              <a:rPr lang="en-IE" i="1" dirty="0" err="1"/>
              <a:t>Chara</a:t>
            </a:r>
            <a:r>
              <a:rPr lang="en-IE" i="1" dirty="0"/>
              <a:t> </a:t>
            </a:r>
            <a:r>
              <a:rPr lang="en-IE" dirty="0"/>
              <a:t>plants a distinctive and unpleasant smell of hydrogen </a:t>
            </a:r>
            <a:r>
              <a:rPr lang="en-IE" dirty="0" err="1" smtClean="0"/>
              <a:t>sulfide</a:t>
            </a:r>
            <a:r>
              <a:rPr lang="en-IE" dirty="0"/>
              <a:t> (Round, 1965</a:t>
            </a:r>
            <a:r>
              <a:rPr lang="en-IE" dirty="0" smtClean="0"/>
              <a:t>).</a:t>
            </a:r>
            <a:endParaRPr lang="en-IE" baseline="30000" dirty="0" smtClean="0"/>
          </a:p>
        </p:txBody>
      </p:sp>
    </p:spTree>
    <p:extLst>
      <p:ext uri="{BB962C8B-B14F-4D97-AF65-F5344CB8AC3E}">
        <p14:creationId xmlns:p14="http://schemas.microsoft.com/office/powerpoint/2010/main" val="2915408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493" y="141668"/>
            <a:ext cx="10702344" cy="6555346"/>
          </a:xfrm>
        </p:spPr>
        <p:txBody>
          <a:bodyPr>
            <a:normAutofit fontScale="92500"/>
          </a:bodyPr>
          <a:lstStyle/>
          <a:p>
            <a:pPr algn="just">
              <a:lnSpc>
                <a:spcPct val="150000"/>
              </a:lnSpc>
              <a:spcBef>
                <a:spcPts val="0"/>
              </a:spcBef>
            </a:pPr>
            <a:r>
              <a:rPr lang="en-IE" b="1" dirty="0">
                <a:solidFill>
                  <a:srgbClr val="0070C0"/>
                </a:solidFill>
              </a:rPr>
              <a:t>Morphology</a:t>
            </a:r>
            <a:r>
              <a:rPr lang="en-IE" dirty="0"/>
              <a:t>----The plant body is a gametophyte. It consists of a main axis (differentiated into nodes and internodes), dimorphic branches (long branch of unlimited growth and short branches of limited growth), rhizoids (multicellular with oblique septa) and </a:t>
            </a:r>
            <a:r>
              <a:rPr lang="en-IE" dirty="0" err="1"/>
              <a:t>stipulodes</a:t>
            </a:r>
            <a:r>
              <a:rPr lang="en-IE" dirty="0"/>
              <a:t> (needle shaped structures at the base of secondary laterals).</a:t>
            </a:r>
          </a:p>
          <a:p>
            <a:pPr algn="just">
              <a:lnSpc>
                <a:spcPct val="150000"/>
              </a:lnSpc>
              <a:spcBef>
                <a:spcPts val="0"/>
              </a:spcBef>
            </a:pPr>
            <a:r>
              <a:rPr lang="en-IE" b="1" dirty="0" smtClean="0">
                <a:solidFill>
                  <a:srgbClr val="0070C0"/>
                </a:solidFill>
              </a:rPr>
              <a:t>Reproduction-</a:t>
            </a:r>
            <a:r>
              <a:rPr lang="en-IE" dirty="0" smtClean="0"/>
              <a:t>---</a:t>
            </a:r>
            <a:r>
              <a:rPr lang="en-IE" i="1" dirty="0" err="1"/>
              <a:t>Chara</a:t>
            </a:r>
            <a:r>
              <a:rPr lang="en-IE" dirty="0"/>
              <a:t> reproduces </a:t>
            </a:r>
            <a:r>
              <a:rPr lang="en-IE" dirty="0" err="1"/>
              <a:t>vegetatively</a:t>
            </a:r>
            <a:r>
              <a:rPr lang="en-IE" dirty="0"/>
              <a:t> and sexually. Vegetative reproduction takes place by tubers, </a:t>
            </a:r>
            <a:r>
              <a:rPr lang="en-IE" dirty="0" err="1"/>
              <a:t>amylum</a:t>
            </a:r>
            <a:r>
              <a:rPr lang="en-IE" dirty="0"/>
              <a:t> stars and secondary </a:t>
            </a:r>
            <a:r>
              <a:rPr lang="en-IE" dirty="0" err="1"/>
              <a:t>protonemata</a:t>
            </a:r>
            <a:r>
              <a:rPr lang="en-IE" dirty="0"/>
              <a:t>. The sex organs are a multicellular and jacketed globule or antheridium (male) and </a:t>
            </a:r>
            <a:r>
              <a:rPr lang="en-IE" dirty="0" err="1"/>
              <a:t>nucule</a:t>
            </a:r>
            <a:r>
              <a:rPr lang="en-IE" dirty="0"/>
              <a:t> or </a:t>
            </a:r>
            <a:r>
              <a:rPr lang="en-IE" dirty="0" err="1"/>
              <a:t>archegonium</a:t>
            </a:r>
            <a:r>
              <a:rPr lang="en-IE" dirty="0"/>
              <a:t> (female). The antheridia and archegonia may occur on separate plants (</a:t>
            </a:r>
            <a:r>
              <a:rPr lang="en-IE" dirty="0" err="1"/>
              <a:t>dioicy</a:t>
            </a:r>
            <a:r>
              <a:rPr lang="en-IE" dirty="0"/>
              <a:t>), together on the same plant (conjoined </a:t>
            </a:r>
            <a:r>
              <a:rPr lang="en-IE" dirty="0" err="1"/>
              <a:t>monoicy</a:t>
            </a:r>
            <a:r>
              <a:rPr lang="en-IE" dirty="0"/>
              <a:t>) or separately on the same plant (</a:t>
            </a:r>
            <a:r>
              <a:rPr lang="en-IE" dirty="0" err="1"/>
              <a:t>sejoined</a:t>
            </a:r>
            <a:r>
              <a:rPr lang="en-IE" dirty="0"/>
              <a:t> </a:t>
            </a:r>
            <a:r>
              <a:rPr lang="en-IE" dirty="0" err="1"/>
              <a:t>monoicy</a:t>
            </a:r>
            <a:r>
              <a:rPr lang="en-IE" dirty="0"/>
              <a:t>) (</a:t>
            </a:r>
            <a:r>
              <a:rPr lang="en-IE" dirty="0" smtClean="0"/>
              <a:t>McCracken et al., 1966). </a:t>
            </a:r>
            <a:r>
              <a:rPr lang="en-IE" dirty="0" smtClean="0"/>
              <a:t>After </a:t>
            </a:r>
            <a:r>
              <a:rPr lang="en-IE" dirty="0"/>
              <a:t>fertilization, the zygote </a:t>
            </a:r>
            <a:r>
              <a:rPr lang="en-IE" dirty="0" smtClean="0"/>
              <a:t>d</a:t>
            </a:r>
          </a:p>
          <a:p>
            <a:pPr algn="just">
              <a:lnSpc>
                <a:spcPct val="150000"/>
              </a:lnSpc>
              <a:spcBef>
                <a:spcPts val="0"/>
              </a:spcBef>
            </a:pPr>
            <a:r>
              <a:rPr lang="en-IE" b="1" dirty="0" err="1" smtClean="0">
                <a:solidFill>
                  <a:srgbClr val="0070C0"/>
                </a:solidFill>
              </a:rPr>
              <a:t>Distribition</a:t>
            </a:r>
            <a:r>
              <a:rPr lang="en-IE" b="1" dirty="0" smtClean="0">
                <a:solidFill>
                  <a:srgbClr val="0070C0"/>
                </a:solidFill>
              </a:rPr>
              <a:t>-</a:t>
            </a:r>
            <a:r>
              <a:rPr lang="en-IE" dirty="0" smtClean="0"/>
              <a:t>---</a:t>
            </a:r>
            <a:r>
              <a:rPr lang="en-IE" i="1" dirty="0" err="1"/>
              <a:t>Chara</a:t>
            </a:r>
            <a:r>
              <a:rPr lang="en-IE" dirty="0"/>
              <a:t> has a cosmopolitan distribution, from 69 degrees north in northern Norway to about 49 degrees south in Kerguelen Islands (Pal et al., 1962). About 27 species are found in </a:t>
            </a:r>
            <a:r>
              <a:rPr lang="en-IE" dirty="0" smtClean="0"/>
              <a:t>India (</a:t>
            </a:r>
            <a:r>
              <a:rPr lang="en-IE" dirty="0" err="1" smtClean="0"/>
              <a:t>Soni</a:t>
            </a:r>
            <a:r>
              <a:rPr lang="en-IE" dirty="0"/>
              <a:t>,</a:t>
            </a:r>
            <a:r>
              <a:rPr lang="en-IE" dirty="0" smtClean="0"/>
              <a:t> 2015).</a:t>
            </a:r>
            <a:r>
              <a:rPr lang="en-IE" baseline="30000" dirty="0"/>
              <a:t> </a:t>
            </a:r>
            <a:r>
              <a:rPr lang="en-IE" dirty="0" smtClean="0"/>
              <a:t>T</a:t>
            </a:r>
            <a:r>
              <a:rPr lang="en-IE" dirty="0" smtClean="0"/>
              <a:t>here </a:t>
            </a:r>
            <a:r>
              <a:rPr lang="en-IE" dirty="0"/>
              <a:t>are about 40 species of </a:t>
            </a:r>
            <a:r>
              <a:rPr lang="en-IE" dirty="0" err="1"/>
              <a:t>Chara</a:t>
            </a:r>
            <a:r>
              <a:rPr lang="en-IE" dirty="0"/>
              <a:t> in Europe, where they are commonly found in the specific habitat-type designated as H3140 (hard </a:t>
            </a:r>
            <a:r>
              <a:rPr lang="en-IE" dirty="0" err="1"/>
              <a:t>oligo-mesotrophic</a:t>
            </a:r>
            <a:r>
              <a:rPr lang="en-IE" dirty="0"/>
              <a:t> waters with benthic vegetation of </a:t>
            </a:r>
            <a:r>
              <a:rPr lang="en-IE" i="1" dirty="0" err="1"/>
              <a:t>Chara</a:t>
            </a:r>
            <a:r>
              <a:rPr lang="en-IE" i="1" dirty="0"/>
              <a:t> </a:t>
            </a:r>
            <a:r>
              <a:rPr lang="en-IE" dirty="0" err="1"/>
              <a:t>spp</a:t>
            </a:r>
            <a:r>
              <a:rPr lang="en-IE" dirty="0"/>
              <a:t> h1) in the </a:t>
            </a:r>
            <a:r>
              <a:rPr lang="en-IE" dirty="0" err="1"/>
              <a:t>Natura</a:t>
            </a:r>
            <a:r>
              <a:rPr lang="en-IE" dirty="0"/>
              <a:t> 2000 plans of the European Union. Although this habitat is found all across Europe, it is threatened and to be protected and preserved</a:t>
            </a:r>
            <a:r>
              <a:rPr lang="en-IE" dirty="0" smtClean="0"/>
              <a:t>.</a:t>
            </a:r>
            <a:endParaRPr lang="en-IE" dirty="0"/>
          </a:p>
        </p:txBody>
      </p:sp>
    </p:spTree>
    <p:extLst>
      <p:ext uri="{BB962C8B-B14F-4D97-AF65-F5344CB8AC3E}">
        <p14:creationId xmlns:p14="http://schemas.microsoft.com/office/powerpoint/2010/main" val="379231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485" y="624109"/>
            <a:ext cx="7437550" cy="3844859"/>
          </a:xfrm>
        </p:spPr>
        <p:txBody>
          <a:bodyPr/>
          <a:lstStyle/>
          <a:p>
            <a:endParaRPr lang="en-IE" dirty="0"/>
          </a:p>
        </p:txBody>
      </p:sp>
      <p:sp>
        <p:nvSpPr>
          <p:cNvPr id="3" name="Content Placeholder 2"/>
          <p:cNvSpPr>
            <a:spLocks noGrp="1"/>
          </p:cNvSpPr>
          <p:nvPr>
            <p:ph idx="1"/>
          </p:nvPr>
        </p:nvSpPr>
        <p:spPr>
          <a:xfrm>
            <a:off x="2279561" y="4623514"/>
            <a:ext cx="7547019" cy="1287707"/>
          </a:xfrm>
        </p:spPr>
        <p:txBody>
          <a:bodyPr/>
          <a:lstStyle/>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485" y="594374"/>
            <a:ext cx="7620000" cy="538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241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86504"/>
          </a:xfrm>
        </p:spPr>
        <p:txBody>
          <a:bodyPr>
            <a:normAutofit/>
          </a:bodyPr>
          <a:lstStyle/>
          <a:p>
            <a:r>
              <a:rPr lang="en-IE" sz="2000" b="1" dirty="0" smtClean="0"/>
              <a:t>References</a:t>
            </a:r>
            <a:endParaRPr lang="en-IE" sz="2000" b="1" dirty="0"/>
          </a:p>
        </p:txBody>
      </p:sp>
      <p:sp>
        <p:nvSpPr>
          <p:cNvPr id="3" name="Content Placeholder 2"/>
          <p:cNvSpPr>
            <a:spLocks noGrp="1"/>
          </p:cNvSpPr>
          <p:nvPr>
            <p:ph idx="1"/>
          </p:nvPr>
        </p:nvSpPr>
        <p:spPr>
          <a:xfrm>
            <a:off x="1815921" y="1133341"/>
            <a:ext cx="9688691" cy="5537915"/>
          </a:xfrm>
        </p:spPr>
        <p:txBody>
          <a:bodyPr>
            <a:normAutofit lnSpcReduction="10000"/>
          </a:bodyPr>
          <a:lstStyle/>
          <a:p>
            <a:pPr algn="just">
              <a:lnSpc>
                <a:spcPct val="160000"/>
              </a:lnSpc>
              <a:spcBef>
                <a:spcPts val="0"/>
              </a:spcBef>
            </a:pPr>
            <a:r>
              <a:rPr lang="en-IE" dirty="0"/>
              <a:t>Barber, M. A. (1924). "The Effect of </a:t>
            </a:r>
            <a:r>
              <a:rPr lang="en-IE" dirty="0" err="1"/>
              <a:t>Chara</a:t>
            </a:r>
            <a:r>
              <a:rPr lang="en-IE" dirty="0"/>
              <a:t> </a:t>
            </a:r>
            <a:r>
              <a:rPr lang="en-IE" dirty="0" err="1"/>
              <a:t>Robbinsii</a:t>
            </a:r>
            <a:r>
              <a:rPr lang="en-IE" dirty="0"/>
              <a:t> on Mosquito </a:t>
            </a:r>
            <a:r>
              <a:rPr lang="en-IE" dirty="0" err="1"/>
              <a:t>Larvæ</a:t>
            </a:r>
            <a:r>
              <a:rPr lang="en-IE" dirty="0"/>
              <a:t>". </a:t>
            </a:r>
            <a:r>
              <a:rPr lang="en-IE" i="1" dirty="0"/>
              <a:t>Public Health Reports</a:t>
            </a:r>
            <a:r>
              <a:rPr lang="en-IE" dirty="0"/>
              <a:t>. </a:t>
            </a:r>
            <a:r>
              <a:rPr lang="en-IE" b="1" dirty="0"/>
              <a:t>39</a:t>
            </a:r>
            <a:r>
              <a:rPr lang="en-IE" dirty="0"/>
              <a:t> (13): 611–615.</a:t>
            </a:r>
          </a:p>
          <a:p>
            <a:pPr algn="just">
              <a:lnSpc>
                <a:spcPct val="160000"/>
              </a:lnSpc>
              <a:spcBef>
                <a:spcPts val="0"/>
              </a:spcBef>
            </a:pPr>
            <a:r>
              <a:rPr lang="en-IE" dirty="0"/>
              <a:t>Sims, G. K.; </a:t>
            </a:r>
            <a:r>
              <a:rPr lang="en-IE" dirty="0" err="1"/>
              <a:t>Dunigan</a:t>
            </a:r>
            <a:r>
              <a:rPr lang="en-IE" dirty="0"/>
              <a:t>, E. P. (1984). "Diurnal and seasonal variations in </a:t>
            </a:r>
            <a:r>
              <a:rPr lang="en-IE" dirty="0" err="1"/>
              <a:t>nitrogenase</a:t>
            </a:r>
            <a:r>
              <a:rPr lang="en-IE" dirty="0"/>
              <a:t> activity (C2H2 reduction) of rice roots". </a:t>
            </a:r>
            <a:r>
              <a:rPr lang="en-IE" i="1" dirty="0"/>
              <a:t>Soil Biology and Biochemistry</a:t>
            </a:r>
            <a:r>
              <a:rPr lang="en-IE" dirty="0"/>
              <a:t>. </a:t>
            </a:r>
            <a:r>
              <a:rPr lang="en-IE" b="1" dirty="0"/>
              <a:t>16</a:t>
            </a:r>
            <a:r>
              <a:rPr lang="en-IE" dirty="0"/>
              <a:t>: 15–18.</a:t>
            </a:r>
          </a:p>
          <a:p>
            <a:pPr algn="just">
              <a:lnSpc>
                <a:spcPct val="160000"/>
              </a:lnSpc>
              <a:spcBef>
                <a:spcPts val="0"/>
              </a:spcBef>
            </a:pPr>
            <a:r>
              <a:rPr lang="en-IE" dirty="0"/>
              <a:t>Round, F.E. 1965.</a:t>
            </a:r>
            <a:r>
              <a:rPr lang="en-IE" i="1" dirty="0"/>
              <a:t>The Biology of the algae.</a:t>
            </a:r>
            <a:r>
              <a:rPr lang="en-IE" dirty="0"/>
              <a:t> Ernest Arnold.</a:t>
            </a:r>
          </a:p>
          <a:p>
            <a:pPr algn="just">
              <a:lnSpc>
                <a:spcPct val="160000"/>
              </a:lnSpc>
              <a:spcBef>
                <a:spcPts val="0"/>
              </a:spcBef>
            </a:pPr>
            <a:r>
              <a:rPr lang="en-IE" dirty="0"/>
              <a:t>Bryant, J. 2007. The </a:t>
            </a:r>
            <a:r>
              <a:rPr lang="en-IE" dirty="0" err="1"/>
              <a:t>Stoneworts</a:t>
            </a:r>
            <a:r>
              <a:rPr lang="en-IE" dirty="0"/>
              <a:t> (</a:t>
            </a:r>
            <a:r>
              <a:rPr lang="en-IE" dirty="0" err="1"/>
              <a:t>Chlorophyta</a:t>
            </a:r>
            <a:r>
              <a:rPr lang="en-IE" dirty="0"/>
              <a:t>. </a:t>
            </a:r>
            <a:r>
              <a:rPr lang="en-IE" dirty="0" err="1"/>
              <a:t>Charales</a:t>
            </a:r>
            <a:r>
              <a:rPr lang="en-IE" dirty="0"/>
              <a:t>) </a:t>
            </a:r>
            <a:r>
              <a:rPr lang="en-IE" i="1" dirty="0"/>
              <a:t>in</a:t>
            </a:r>
            <a:r>
              <a:rPr lang="en-IE" dirty="0"/>
              <a:t> </a:t>
            </a:r>
            <a:r>
              <a:rPr lang="en-IE" dirty="0" err="1"/>
              <a:t>Guiry</a:t>
            </a:r>
            <a:r>
              <a:rPr lang="en-IE" dirty="0"/>
              <a:t>, M.D., John, D.M., </a:t>
            </a:r>
            <a:r>
              <a:rPr lang="en-IE" dirty="0" err="1"/>
              <a:t>Rindi</a:t>
            </a:r>
            <a:r>
              <a:rPr lang="en-IE" dirty="0"/>
              <a:t>, F. and McCarthy, T.K. 2007. </a:t>
            </a:r>
            <a:r>
              <a:rPr lang="en-IE" i="1" dirty="0"/>
              <a:t>New Survey of Clare Island. Volume 6: The Freshwater and Terrestrial Algae.</a:t>
            </a:r>
            <a:r>
              <a:rPr lang="en-IE" dirty="0"/>
              <a:t> Royal Irish Academy</a:t>
            </a:r>
          </a:p>
          <a:p>
            <a:pPr algn="just">
              <a:lnSpc>
                <a:spcPct val="160000"/>
              </a:lnSpc>
              <a:spcBef>
                <a:spcPts val="0"/>
              </a:spcBef>
            </a:pPr>
            <a:r>
              <a:rPr lang="en-IE" i="1" dirty="0"/>
              <a:t>McCracken, M.D.; Vernon, W.P.; </a:t>
            </a:r>
            <a:r>
              <a:rPr lang="en-IE" i="1" dirty="0" err="1"/>
              <a:t>Arland</a:t>
            </a:r>
            <a:r>
              <a:rPr lang="en-IE" i="1" dirty="0"/>
              <a:t>, T.H. (1966). "Attempted Hybridization between </a:t>
            </a:r>
            <a:r>
              <a:rPr lang="en-IE" i="1" dirty="0" err="1"/>
              <a:t>Monoecious</a:t>
            </a:r>
            <a:r>
              <a:rPr lang="en-IE" i="1" dirty="0"/>
              <a:t> and </a:t>
            </a:r>
            <a:r>
              <a:rPr lang="en-IE" i="1" dirty="0" err="1"/>
              <a:t>Dioecious</a:t>
            </a:r>
            <a:r>
              <a:rPr lang="en-IE" i="1" dirty="0"/>
              <a:t> Clones of </a:t>
            </a:r>
            <a:r>
              <a:rPr lang="en-IE" i="1" dirty="0" err="1"/>
              <a:t>Chara</a:t>
            </a:r>
            <a:r>
              <a:rPr lang="en-IE" i="1" dirty="0"/>
              <a:t>". American Journal of Botany. 53 (9): 937–940.</a:t>
            </a:r>
            <a:endParaRPr lang="en-IE" dirty="0"/>
          </a:p>
          <a:p>
            <a:pPr algn="just">
              <a:lnSpc>
                <a:spcPct val="160000"/>
              </a:lnSpc>
              <a:spcBef>
                <a:spcPts val="0"/>
              </a:spcBef>
            </a:pPr>
            <a:r>
              <a:rPr lang="en-IE" dirty="0" err="1"/>
              <a:t>Soni</a:t>
            </a:r>
            <a:r>
              <a:rPr lang="en-IE" dirty="0"/>
              <a:t>, N.K. 2015. Fundamentals of Botany Vol. 1, Tata McGraw-Hill Education, p72, </a:t>
            </a:r>
            <a:r>
              <a:rPr lang="en-IE" dirty="0">
                <a:hlinkClick r:id="rId2" tooltip="ISBN (identifier)"/>
              </a:rPr>
              <a:t>ISBN</a:t>
            </a:r>
            <a:r>
              <a:rPr lang="en-IE" dirty="0"/>
              <a:t> </a:t>
            </a:r>
            <a:r>
              <a:rPr lang="en-IE" dirty="0">
                <a:hlinkClick r:id="rId3" tooltip="Special:BookSources/9780070681767"/>
              </a:rPr>
              <a:t>9780070681767</a:t>
            </a:r>
            <a:endParaRPr lang="en-IE" dirty="0"/>
          </a:p>
          <a:p>
            <a:endParaRPr lang="en-IE" dirty="0"/>
          </a:p>
        </p:txBody>
      </p:sp>
    </p:spTree>
    <p:extLst>
      <p:ext uri="{BB962C8B-B14F-4D97-AF65-F5344CB8AC3E}">
        <p14:creationId xmlns:p14="http://schemas.microsoft.com/office/powerpoint/2010/main" val="2778995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Phaeophyta</a:t>
            </a:r>
            <a:r>
              <a:rPr lang="en-IE" b="1" dirty="0"/>
              <a:t>-</a:t>
            </a:r>
            <a:r>
              <a:rPr lang="en-IE" b="1" i="1" dirty="0" smtClean="0"/>
              <a:t>Ectocarpus</a:t>
            </a:r>
            <a:endParaRPr lang="en-IE" b="1" i="1" dirty="0"/>
          </a:p>
        </p:txBody>
      </p:sp>
      <p:sp>
        <p:nvSpPr>
          <p:cNvPr id="3" name="Content Placeholder 2"/>
          <p:cNvSpPr>
            <a:spLocks noGrp="1"/>
          </p:cNvSpPr>
          <p:nvPr>
            <p:ph idx="1"/>
          </p:nvPr>
        </p:nvSpPr>
        <p:spPr/>
        <p:txBody>
          <a:bodyPr/>
          <a:lstStyle/>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215" y="2150771"/>
            <a:ext cx="3206840" cy="449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849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2400" b="1" dirty="0">
                <a:solidFill>
                  <a:srgbClr val="0B0080"/>
                </a:solidFill>
                <a:hlinkClick r:id="rId2" tooltip="Taxonomy (biology)"/>
              </a:rPr>
              <a:t>Scientific classification</a:t>
            </a:r>
            <a:r>
              <a:rPr lang="en-IE" sz="2400" b="1" dirty="0"/>
              <a:t/>
            </a:r>
            <a:br>
              <a:rPr lang="en-IE" sz="2400" b="1" dirty="0"/>
            </a:br>
            <a:endParaRPr lang="en-IE"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2258685"/>
              </p:ext>
            </p:extLst>
          </p:nvPr>
        </p:nvGraphicFramePr>
        <p:xfrm>
          <a:off x="4881092" y="1953295"/>
          <a:ext cx="4633550" cy="4357353"/>
        </p:xfrm>
        <a:graphic>
          <a:graphicData uri="http://schemas.openxmlformats.org/drawingml/2006/table">
            <a:tbl>
              <a:tblPr/>
              <a:tblGrid>
                <a:gridCol w="2316775"/>
                <a:gridCol w="2316775"/>
              </a:tblGrid>
              <a:tr h="455246">
                <a:tc gridSpan="2">
                  <a:txBody>
                    <a:bodyPr/>
                    <a:lstStyle/>
                    <a:p>
                      <a:pPr algn="ctr" fontAlgn="t"/>
                      <a:r>
                        <a:rPr lang="en-IE" sz="1100" u="none" strike="noStrike" dirty="0">
                          <a:solidFill>
                            <a:srgbClr val="0B0080"/>
                          </a:solidFill>
                          <a:effectLst/>
                          <a:hlinkClick r:id="rId2" tooltip="Taxonomy (biology)"/>
                        </a:rPr>
                        <a:t>Scientific classification</a:t>
                      </a:r>
                      <a:endParaRPr lang="en-IE" sz="1100" dirty="0">
                        <a:effectLst/>
                      </a:endParaRP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D7FF"/>
                    </a:solidFill>
                  </a:tcPr>
                </a:tc>
                <a:tc hMerge="1">
                  <a:txBody>
                    <a:bodyPr/>
                    <a:lstStyle/>
                    <a:p>
                      <a:endParaRPr lang="en-IE"/>
                    </a:p>
                  </a:txBody>
                  <a:tcPr/>
                </a:tc>
              </a:tr>
              <a:tr h="455246">
                <a:tc>
                  <a:txBody>
                    <a:bodyPr/>
                    <a:lstStyle/>
                    <a:p>
                      <a:pPr algn="l" fontAlgn="t"/>
                      <a:r>
                        <a:rPr lang="en-IE" sz="1100">
                          <a:effectLst/>
                        </a:rPr>
                        <a:t>Kingdom:</a:t>
                      </a: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u="none" strike="noStrike">
                          <a:solidFill>
                            <a:srgbClr val="0B0080"/>
                          </a:solidFill>
                          <a:effectLst/>
                          <a:hlinkClick r:id="rId3" tooltip="Chromista"/>
                        </a:rPr>
                        <a:t>Chromista</a:t>
                      </a:r>
                      <a:endParaRPr lang="en-IE" sz="1100">
                        <a:effectLst/>
                      </a:endParaRP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55246">
                <a:tc>
                  <a:txBody>
                    <a:bodyPr/>
                    <a:lstStyle/>
                    <a:p>
                      <a:pPr algn="l" fontAlgn="t"/>
                      <a:r>
                        <a:rPr lang="en-IE" sz="1100">
                          <a:effectLst/>
                        </a:rPr>
                        <a:t>Phylum:</a:t>
                      </a: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u="none" strike="noStrike">
                          <a:solidFill>
                            <a:srgbClr val="0B0080"/>
                          </a:solidFill>
                          <a:effectLst/>
                          <a:hlinkClick r:id="rId4" tooltip="Ochrophyta"/>
                        </a:rPr>
                        <a:t>Ochrophyta</a:t>
                      </a:r>
                      <a:endParaRPr lang="en-IE" sz="1100">
                        <a:effectLst/>
                      </a:endParaRP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50351">
                <a:tc>
                  <a:txBody>
                    <a:bodyPr/>
                    <a:lstStyle/>
                    <a:p>
                      <a:pPr algn="l" fontAlgn="t"/>
                      <a:r>
                        <a:rPr lang="en-IE" sz="1100" dirty="0">
                          <a:effectLst/>
                        </a:rPr>
                        <a:t>Class:</a:t>
                      </a: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u="none" strike="noStrike">
                          <a:solidFill>
                            <a:srgbClr val="0B0080"/>
                          </a:solidFill>
                          <a:effectLst/>
                          <a:hlinkClick r:id="rId5" tooltip="Brown algae"/>
                        </a:rPr>
                        <a:t>Phaeophyceae</a:t>
                      </a:r>
                      <a:endParaRPr lang="en-IE" sz="1100">
                        <a:effectLst/>
                      </a:endParaRP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50351">
                <a:tc>
                  <a:txBody>
                    <a:bodyPr/>
                    <a:lstStyle/>
                    <a:p>
                      <a:pPr algn="l" fontAlgn="t"/>
                      <a:r>
                        <a:rPr lang="en-IE" sz="1100" dirty="0">
                          <a:effectLst/>
                        </a:rPr>
                        <a:t>Order:</a:t>
                      </a: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u="none" strike="noStrike">
                          <a:solidFill>
                            <a:srgbClr val="0B0080"/>
                          </a:solidFill>
                          <a:effectLst/>
                          <a:hlinkClick r:id="rId6" tooltip="Ectocarpales"/>
                        </a:rPr>
                        <a:t>Ectocarpales</a:t>
                      </a:r>
                      <a:endParaRPr lang="en-IE" sz="1100">
                        <a:effectLst/>
                      </a:endParaRP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50351">
                <a:tc>
                  <a:txBody>
                    <a:bodyPr/>
                    <a:lstStyle/>
                    <a:p>
                      <a:pPr algn="l" fontAlgn="t"/>
                      <a:r>
                        <a:rPr lang="en-IE" sz="1100">
                          <a:effectLst/>
                        </a:rPr>
                        <a:t>Family:</a:t>
                      </a: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u="none" strike="noStrike">
                          <a:solidFill>
                            <a:srgbClr val="0B0080"/>
                          </a:solidFill>
                          <a:effectLst/>
                          <a:hlinkClick r:id="rId7" tooltip="Ectocarpaceae"/>
                        </a:rPr>
                        <a:t>Ectocarpaceae</a:t>
                      </a:r>
                      <a:endParaRPr lang="en-IE" sz="1100">
                        <a:effectLst/>
                      </a:endParaRP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040562">
                <a:tc>
                  <a:txBody>
                    <a:bodyPr/>
                    <a:lstStyle/>
                    <a:p>
                      <a:pPr algn="l" fontAlgn="t"/>
                      <a:r>
                        <a:rPr lang="en-IE" sz="1100">
                          <a:effectLst/>
                        </a:rPr>
                        <a:t>Genus:</a:t>
                      </a: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1100" b="1" i="1" dirty="0" err="1">
                          <a:effectLst/>
                        </a:rPr>
                        <a:t>Ectocarpus</a:t>
                      </a:r>
                      <a:r>
                        <a:rPr lang="en-IE" sz="1100" dirty="0">
                          <a:effectLst/>
                        </a:rPr>
                        <a:t/>
                      </a:r>
                      <a:br>
                        <a:rPr lang="en-IE" sz="1100" dirty="0">
                          <a:effectLst/>
                        </a:rPr>
                      </a:br>
                      <a:r>
                        <a:rPr lang="en-IE" sz="1100" u="none" strike="noStrike" dirty="0" err="1">
                          <a:solidFill>
                            <a:srgbClr val="0B0080"/>
                          </a:solidFill>
                          <a:effectLst/>
                          <a:hlinkClick r:id="rId8" tooltip="Hans Christian Lyngbye"/>
                        </a:rPr>
                        <a:t>Lyngbye</a:t>
                      </a:r>
                      <a:r>
                        <a:rPr lang="en-IE" sz="1100" dirty="0">
                          <a:effectLst/>
                        </a:rPr>
                        <a:t> 1819</a:t>
                      </a:r>
                    </a:p>
                  </a:txBody>
                  <a:tcPr marL="56392" marR="56392" marT="28196" marB="28196">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792534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5070005" cy="676656"/>
          </a:xfrm>
        </p:spPr>
        <p:txBody>
          <a:bodyPr>
            <a:noAutofit/>
          </a:bodyPr>
          <a:lstStyle/>
          <a:p>
            <a:pPr fontAlgn="base"/>
            <a:r>
              <a:rPr lang="en-IE" sz="2400" b="1" dirty="0"/>
              <a:t>Features of </a:t>
            </a:r>
            <a:r>
              <a:rPr lang="en-IE" sz="2400" b="1" dirty="0" err="1"/>
              <a:t>Ectocarpus</a:t>
            </a:r>
            <a:r>
              <a:rPr lang="en-IE" sz="2400" b="1" dirty="0"/>
              <a:t>:</a:t>
            </a:r>
            <a:br>
              <a:rPr lang="en-IE" sz="2400" b="1" dirty="0"/>
            </a:br>
            <a:r>
              <a:rPr lang="en-IE" sz="2400" dirty="0"/>
              <a:t/>
            </a:r>
            <a:br>
              <a:rPr lang="en-IE" sz="2400" dirty="0"/>
            </a:br>
            <a:endParaRPr lang="en-IE" sz="2400" dirty="0"/>
          </a:p>
        </p:txBody>
      </p:sp>
      <p:sp>
        <p:nvSpPr>
          <p:cNvPr id="3" name="Content Placeholder 2"/>
          <p:cNvSpPr>
            <a:spLocks noGrp="1"/>
          </p:cNvSpPr>
          <p:nvPr>
            <p:ph idx="1"/>
          </p:nvPr>
        </p:nvSpPr>
        <p:spPr>
          <a:xfrm>
            <a:off x="476518" y="1094704"/>
            <a:ext cx="11603865" cy="5763296"/>
          </a:xfrm>
        </p:spPr>
        <p:txBody>
          <a:bodyPr>
            <a:normAutofit lnSpcReduction="10000"/>
          </a:bodyPr>
          <a:lstStyle/>
          <a:p>
            <a:pPr fontAlgn="base"/>
            <a:r>
              <a:rPr lang="en-IE" dirty="0"/>
              <a:t> It is a marine brown alga, distributed throughout the temperate and tropical seas of the world.</a:t>
            </a:r>
          </a:p>
          <a:p>
            <a:pPr fontAlgn="base"/>
            <a:r>
              <a:rPr lang="en-IE" dirty="0"/>
              <a:t>2. Plant body is filamentous, much branched and </a:t>
            </a:r>
            <a:r>
              <a:rPr lang="en-IE" dirty="0" err="1"/>
              <a:t>heterotrichous</a:t>
            </a:r>
            <a:r>
              <a:rPr lang="en-IE" dirty="0"/>
              <a:t>, having basal rhizoids and well-developed branched erect system.</a:t>
            </a:r>
          </a:p>
          <a:p>
            <a:pPr fontAlgn="base"/>
            <a:r>
              <a:rPr lang="en-IE" dirty="0"/>
              <a:t>3. Both </a:t>
            </a:r>
            <a:r>
              <a:rPr lang="en-IE" dirty="0" err="1"/>
              <a:t>sporophytic</a:t>
            </a:r>
            <a:r>
              <a:rPr lang="en-IE" dirty="0"/>
              <a:t> and </a:t>
            </a:r>
            <a:r>
              <a:rPr lang="en-IE" dirty="0" err="1"/>
              <a:t>gametophytic</a:t>
            </a:r>
            <a:r>
              <a:rPr lang="en-IE" dirty="0"/>
              <a:t> plants are alike (isomorphic).</a:t>
            </a:r>
          </a:p>
          <a:p>
            <a:pPr fontAlgn="base"/>
            <a:r>
              <a:rPr lang="en-IE" cap="all" dirty="0"/>
              <a:t>ADVERTISEMENTS:</a:t>
            </a:r>
          </a:p>
          <a:p>
            <a:pPr fontAlgn="base"/>
            <a:r>
              <a:rPr lang="en-IE" dirty="0"/>
              <a:t>4. The </a:t>
            </a:r>
            <a:r>
              <a:rPr lang="en-IE" dirty="0" err="1"/>
              <a:t>sporophytic</a:t>
            </a:r>
            <a:r>
              <a:rPr lang="en-IE" dirty="0"/>
              <a:t> plant bears both </a:t>
            </a:r>
            <a:r>
              <a:rPr lang="en-IE" dirty="0" err="1"/>
              <a:t>plurilo­cular</a:t>
            </a:r>
            <a:r>
              <a:rPr lang="en-IE" dirty="0"/>
              <a:t> and </a:t>
            </a:r>
            <a:r>
              <a:rPr lang="en-IE" dirty="0" err="1"/>
              <a:t>unilocular</a:t>
            </a:r>
            <a:r>
              <a:rPr lang="en-IE" dirty="0"/>
              <a:t> sporangia. The </a:t>
            </a:r>
            <a:r>
              <a:rPr lang="en-IE" dirty="0" err="1"/>
              <a:t>plurilo­cular</a:t>
            </a:r>
            <a:r>
              <a:rPr lang="en-IE" dirty="0"/>
              <a:t> sporangium produces zoospores (2n) through mitosis. They germinate to produce new diploid </a:t>
            </a:r>
            <a:r>
              <a:rPr lang="en-IE" dirty="0" err="1"/>
              <a:t>sporophytic</a:t>
            </a:r>
            <a:r>
              <a:rPr lang="en-IE" dirty="0"/>
              <a:t> plant. On the other hand, </a:t>
            </a:r>
            <a:r>
              <a:rPr lang="en-IE" dirty="0" err="1"/>
              <a:t>unilocular</a:t>
            </a:r>
            <a:r>
              <a:rPr lang="en-IE" dirty="0"/>
              <a:t> sporangium produces </a:t>
            </a:r>
            <a:r>
              <a:rPr lang="en-IE" dirty="0" err="1"/>
              <a:t>zoomeiospore</a:t>
            </a:r>
            <a:r>
              <a:rPr lang="en-IE" dirty="0"/>
              <a:t> through meiosis, followed by several mitotic divisions. </a:t>
            </a:r>
            <a:r>
              <a:rPr lang="en-IE" dirty="0" err="1"/>
              <a:t>Zoomeiospores</a:t>
            </a:r>
            <a:r>
              <a:rPr lang="en-IE" dirty="0"/>
              <a:t> on germination develop </a:t>
            </a:r>
            <a:r>
              <a:rPr lang="en-IE" dirty="0" err="1"/>
              <a:t>gametophytic</a:t>
            </a:r>
            <a:r>
              <a:rPr lang="en-IE" dirty="0"/>
              <a:t> plants.</a:t>
            </a:r>
          </a:p>
          <a:p>
            <a:pPr fontAlgn="base"/>
            <a:r>
              <a:rPr lang="en-IE" dirty="0"/>
              <a:t>5. The </a:t>
            </a:r>
            <a:r>
              <a:rPr lang="en-IE" dirty="0" err="1"/>
              <a:t>gametophytic</a:t>
            </a:r>
            <a:r>
              <a:rPr lang="en-IE" dirty="0"/>
              <a:t> plants bear </a:t>
            </a:r>
            <a:r>
              <a:rPr lang="en-IE" dirty="0" err="1"/>
              <a:t>plurilocular</a:t>
            </a:r>
            <a:r>
              <a:rPr lang="en-IE" dirty="0"/>
              <a:t> </a:t>
            </a:r>
            <a:r>
              <a:rPr lang="en-IE" dirty="0" err="1"/>
              <a:t>gametangia</a:t>
            </a:r>
            <a:r>
              <a:rPr lang="en-IE" dirty="0"/>
              <a:t> (look similar to </a:t>
            </a:r>
            <a:r>
              <a:rPr lang="en-IE" dirty="0" err="1"/>
              <a:t>plurilocular</a:t>
            </a:r>
            <a:r>
              <a:rPr lang="en-IE" dirty="0"/>
              <a:t> spo­rangia) produce gametes.</a:t>
            </a:r>
          </a:p>
          <a:p>
            <a:pPr fontAlgn="base"/>
            <a:r>
              <a:rPr lang="en-IE" dirty="0"/>
              <a:t>6. Sexual reproduction may be </a:t>
            </a:r>
            <a:r>
              <a:rPr lang="en-IE" dirty="0" err="1"/>
              <a:t>isogamous</a:t>
            </a:r>
            <a:r>
              <a:rPr lang="en-IE" dirty="0"/>
              <a:t>, </a:t>
            </a:r>
            <a:r>
              <a:rPr lang="en-IE" dirty="0" err="1"/>
              <a:t>anisogamous</a:t>
            </a:r>
            <a:r>
              <a:rPr lang="en-IE" dirty="0"/>
              <a:t> or </a:t>
            </a:r>
            <a:r>
              <a:rPr lang="en-IE" dirty="0" err="1"/>
              <a:t>oogamous</a:t>
            </a:r>
            <a:r>
              <a:rPr lang="en-IE" dirty="0"/>
              <a:t> type. Physio­logical </a:t>
            </a:r>
            <a:r>
              <a:rPr lang="en-IE" dirty="0" err="1"/>
              <a:t>anisogamy</a:t>
            </a:r>
            <a:r>
              <a:rPr lang="en-IE" dirty="0"/>
              <a:t> is very common.</a:t>
            </a:r>
          </a:p>
          <a:p>
            <a:pPr fontAlgn="base"/>
            <a:r>
              <a:rPr lang="en-IE" dirty="0"/>
              <a:t>7. Direct germination of zygote results in the formation of a diploid </a:t>
            </a:r>
            <a:r>
              <a:rPr lang="en-IE" dirty="0" err="1"/>
              <a:t>sporophytic</a:t>
            </a:r>
            <a:r>
              <a:rPr lang="en-IE" dirty="0"/>
              <a:t> plant.</a:t>
            </a:r>
          </a:p>
          <a:p>
            <a:r>
              <a:rPr lang="en-IE" dirty="0" smtClean="0"/>
              <a:t>Source: </a:t>
            </a:r>
            <a:r>
              <a:rPr lang="en-IE" dirty="0">
                <a:hlinkClick r:id="rId2"/>
              </a:rPr>
              <a:t>http://www.biologydiscussion.com/algae/ectocarpus-occurrence-features-and-reproduction/46968</a:t>
            </a:r>
            <a:endParaRPr lang="en-IE" dirty="0"/>
          </a:p>
        </p:txBody>
      </p:sp>
    </p:spTree>
    <p:extLst>
      <p:ext uri="{BB962C8B-B14F-4D97-AF65-F5344CB8AC3E}">
        <p14:creationId xmlns:p14="http://schemas.microsoft.com/office/powerpoint/2010/main" val="3691658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4026816" cy="509231"/>
          </a:xfrm>
        </p:spPr>
        <p:txBody>
          <a:bodyPr>
            <a:normAutofit fontScale="90000"/>
          </a:bodyPr>
          <a:lstStyle/>
          <a:p>
            <a:r>
              <a:rPr lang="en-IE" sz="2400" b="1" dirty="0"/>
              <a:t>Occurrence of </a:t>
            </a:r>
            <a:r>
              <a:rPr lang="en-IE" sz="2400" b="1" i="1" dirty="0" err="1" smtClean="0"/>
              <a:t>Ectocarpus</a:t>
            </a:r>
            <a:r>
              <a:rPr lang="en-IE" sz="2400" b="1" dirty="0"/>
              <a:t/>
            </a:r>
            <a:br>
              <a:rPr lang="en-IE" sz="2400" b="1" dirty="0"/>
            </a:br>
            <a:endParaRPr lang="en-IE" sz="2400" dirty="0"/>
          </a:p>
        </p:txBody>
      </p:sp>
      <p:sp>
        <p:nvSpPr>
          <p:cNvPr id="3" name="Content Placeholder 2"/>
          <p:cNvSpPr>
            <a:spLocks noGrp="1"/>
          </p:cNvSpPr>
          <p:nvPr>
            <p:ph idx="1"/>
          </p:nvPr>
        </p:nvSpPr>
        <p:spPr>
          <a:xfrm>
            <a:off x="1017431" y="1004552"/>
            <a:ext cx="11062952" cy="5853448"/>
          </a:xfrm>
        </p:spPr>
        <p:txBody>
          <a:bodyPr/>
          <a:lstStyle/>
          <a:p>
            <a:r>
              <a:rPr lang="en-IE" dirty="0"/>
              <a:t>Different species of the genus </a:t>
            </a:r>
            <a:r>
              <a:rPr lang="en-IE" i="1" dirty="0" err="1"/>
              <a:t>Ectocarpus</a:t>
            </a:r>
            <a:r>
              <a:rPr lang="en-IE" dirty="0"/>
              <a:t> (Cr. </a:t>
            </a:r>
            <a:r>
              <a:rPr lang="en-IE" dirty="0" err="1"/>
              <a:t>ekos</a:t>
            </a:r>
            <a:r>
              <a:rPr lang="en-IE" dirty="0"/>
              <a:t> — external and </a:t>
            </a:r>
            <a:r>
              <a:rPr lang="en-IE" dirty="0" err="1"/>
              <a:t>kapos</a:t>
            </a:r>
            <a:r>
              <a:rPr lang="en-IE" dirty="0"/>
              <a:t> — fruit) is found throughout the world, out of which 16 species are found in India. They grow in marine habitat, either free-floating, epiphytes (on other sea plants) or lithophytes (on rocks). They are commonly available in both tropical and temperate seas. In India they are commonly found in the western coast.</a:t>
            </a:r>
          </a:p>
          <a:p>
            <a:r>
              <a:rPr lang="en-IE" dirty="0" smtClean="0"/>
              <a:t>Species </a:t>
            </a:r>
            <a:r>
              <a:rPr lang="en-IE" dirty="0"/>
              <a:t>like </a:t>
            </a:r>
            <a:r>
              <a:rPr lang="en-IE" i="1" dirty="0"/>
              <a:t>E. </a:t>
            </a:r>
            <a:r>
              <a:rPr lang="en-IE" i="1" dirty="0" err="1"/>
              <a:t>spongiosus</a:t>
            </a:r>
            <a:r>
              <a:rPr lang="en-IE" i="1" dirty="0"/>
              <a:t> </a:t>
            </a:r>
            <a:r>
              <a:rPr lang="en-IE" dirty="0"/>
              <a:t>and </a:t>
            </a:r>
            <a:r>
              <a:rPr lang="en-IE" i="1" dirty="0"/>
              <a:t>E. </a:t>
            </a:r>
            <a:r>
              <a:rPr lang="en-IE" i="1" dirty="0" err="1"/>
              <a:t>conigerare</a:t>
            </a:r>
            <a:r>
              <a:rPr lang="en-IE" i="1" dirty="0"/>
              <a:t> </a:t>
            </a:r>
            <a:r>
              <a:rPr lang="en-IE" dirty="0"/>
              <a:t>are free-floating, </a:t>
            </a:r>
            <a:r>
              <a:rPr lang="en-IE" i="1" dirty="0"/>
              <a:t>E. </a:t>
            </a:r>
            <a:r>
              <a:rPr lang="en-IE" i="1" dirty="0" err="1"/>
              <a:t>breviarticulatus</a:t>
            </a:r>
            <a:r>
              <a:rPr lang="en-IE" i="1" dirty="0"/>
              <a:t> </a:t>
            </a:r>
            <a:r>
              <a:rPr lang="en-IE" dirty="0"/>
              <a:t>and </a:t>
            </a:r>
            <a:r>
              <a:rPr lang="en-IE" i="1" dirty="0"/>
              <a:t>E. </a:t>
            </a:r>
            <a:r>
              <a:rPr lang="en-IE" i="1" dirty="0" err="1"/>
              <a:t>coniferus</a:t>
            </a:r>
            <a:r>
              <a:rPr lang="en-IE" dirty="0"/>
              <a:t> grow on larger algae like </a:t>
            </a:r>
            <a:r>
              <a:rPr lang="en-IE" dirty="0" err="1"/>
              <a:t>Laminaria</a:t>
            </a:r>
            <a:r>
              <a:rPr lang="en-IE" dirty="0"/>
              <a:t> and </a:t>
            </a:r>
            <a:r>
              <a:rPr lang="en-IE" dirty="0" err="1"/>
              <a:t>Fucus</a:t>
            </a:r>
            <a:r>
              <a:rPr lang="en-IE" dirty="0"/>
              <a:t> as epiphytes. </a:t>
            </a:r>
            <a:r>
              <a:rPr lang="en-IE" i="1" dirty="0"/>
              <a:t>E. </a:t>
            </a:r>
            <a:r>
              <a:rPr lang="en-IE" i="1" dirty="0" err="1"/>
              <a:t>dermonematis</a:t>
            </a:r>
            <a:r>
              <a:rPr lang="en-IE" i="1" dirty="0"/>
              <a:t> </a:t>
            </a:r>
            <a:r>
              <a:rPr lang="en-IE" dirty="0"/>
              <a:t>is </a:t>
            </a:r>
            <a:r>
              <a:rPr lang="en-IE" dirty="0" err="1"/>
              <a:t>endophytic</a:t>
            </a:r>
            <a:r>
              <a:rPr lang="en-IE" dirty="0"/>
              <a:t> and </a:t>
            </a:r>
            <a:r>
              <a:rPr lang="en-IE" i="1" dirty="0"/>
              <a:t>E. </a:t>
            </a:r>
            <a:r>
              <a:rPr lang="en-IE" i="1" dirty="0" err="1"/>
              <a:t>fasciculatus</a:t>
            </a:r>
            <a:r>
              <a:rPr lang="en-IE" i="1" dirty="0"/>
              <a:t> </a:t>
            </a:r>
            <a:r>
              <a:rPr lang="en-IE" dirty="0"/>
              <a:t>is an epizoic species, grows on the fins of fishes</a:t>
            </a:r>
            <a:r>
              <a:rPr lang="en-IE" dirty="0" smtClean="0"/>
              <a:t>.</a:t>
            </a:r>
          </a:p>
          <a:p>
            <a:pPr marL="0" indent="0">
              <a:buNone/>
            </a:pPr>
            <a:r>
              <a:rPr lang="en-IE" sz="2400" b="1" dirty="0" smtClean="0"/>
              <a:t>Reproduction </a:t>
            </a:r>
            <a:r>
              <a:rPr lang="en-IE" sz="2400" b="1" dirty="0"/>
              <a:t>in </a:t>
            </a:r>
            <a:r>
              <a:rPr lang="en-IE" sz="2400" b="1" i="1" dirty="0" err="1" smtClean="0"/>
              <a:t>Ectocarpus</a:t>
            </a:r>
            <a:endParaRPr lang="en-IE" sz="2400" b="1" i="1" dirty="0"/>
          </a:p>
          <a:p>
            <a:pPr fontAlgn="base"/>
            <a:r>
              <a:rPr lang="en-IE" b="1" dirty="0"/>
              <a:t>Sexual Reproduction:</a:t>
            </a:r>
            <a:endParaRPr lang="en-IE" dirty="0"/>
          </a:p>
          <a:p>
            <a:pPr fontAlgn="base"/>
            <a:r>
              <a:rPr lang="en-IE" dirty="0"/>
              <a:t>The sexual reproduction is both </a:t>
            </a:r>
            <a:r>
              <a:rPr lang="en-IE" dirty="0" err="1"/>
              <a:t>isogamous</a:t>
            </a:r>
            <a:r>
              <a:rPr lang="en-IE" dirty="0"/>
              <a:t> and </a:t>
            </a:r>
            <a:r>
              <a:rPr lang="en-IE" dirty="0" err="1"/>
              <a:t>anisogamous</a:t>
            </a:r>
            <a:r>
              <a:rPr lang="en-IE" dirty="0"/>
              <a:t> type. </a:t>
            </a:r>
            <a:r>
              <a:rPr lang="en-IE" dirty="0" err="1"/>
              <a:t>Oogamy</a:t>
            </a:r>
            <a:r>
              <a:rPr lang="en-IE" dirty="0"/>
              <a:t> is absent. </a:t>
            </a:r>
            <a:r>
              <a:rPr lang="en-IE" dirty="0" err="1"/>
              <a:t>Anisogamy</a:t>
            </a:r>
            <a:r>
              <a:rPr lang="en-IE" dirty="0"/>
              <a:t> is very common. </a:t>
            </a:r>
            <a:r>
              <a:rPr lang="en-IE" dirty="0" err="1"/>
              <a:t>Anisogamy</a:t>
            </a:r>
            <a:r>
              <a:rPr lang="en-IE" dirty="0"/>
              <a:t> may be of two types : morphological </a:t>
            </a:r>
            <a:r>
              <a:rPr lang="en-IE" dirty="0" err="1"/>
              <a:t>anisogamy</a:t>
            </a:r>
            <a:r>
              <a:rPr lang="en-IE" dirty="0"/>
              <a:t> (</a:t>
            </a:r>
            <a:r>
              <a:rPr lang="en-IE" i="1" dirty="0"/>
              <a:t>E. </a:t>
            </a:r>
            <a:r>
              <a:rPr lang="en-IE" i="1" dirty="0" err="1"/>
              <a:t>secundus</a:t>
            </a:r>
            <a:r>
              <a:rPr lang="en-IE" dirty="0"/>
              <a:t>) and physiological </a:t>
            </a:r>
            <a:r>
              <a:rPr lang="en-IE" dirty="0" err="1"/>
              <a:t>anisogamy</a:t>
            </a:r>
            <a:r>
              <a:rPr lang="en-IE" dirty="0"/>
              <a:t> (</a:t>
            </a:r>
            <a:r>
              <a:rPr lang="en-IE" i="1" dirty="0"/>
              <a:t>E. </a:t>
            </a:r>
            <a:r>
              <a:rPr lang="en-IE" i="1" dirty="0" err="1"/>
              <a:t>siliculosus</a:t>
            </a:r>
            <a:r>
              <a:rPr lang="en-IE" dirty="0"/>
              <a:t>). The gametes are produced inside the </a:t>
            </a:r>
            <a:r>
              <a:rPr lang="en-IE" dirty="0" err="1"/>
              <a:t>plurilocular</a:t>
            </a:r>
            <a:r>
              <a:rPr lang="en-IE" dirty="0"/>
              <a:t> </a:t>
            </a:r>
            <a:r>
              <a:rPr lang="en-IE" dirty="0" err="1"/>
              <a:t>gametangia</a:t>
            </a:r>
            <a:r>
              <a:rPr lang="en-IE" dirty="0"/>
              <a:t>, developed on haploid plants.</a:t>
            </a:r>
          </a:p>
          <a:p>
            <a:r>
              <a:rPr lang="en-IE" dirty="0" err="1" smtClean="0"/>
              <a:t>Sourse</a:t>
            </a:r>
            <a:r>
              <a:rPr lang="en-IE" dirty="0" smtClean="0"/>
              <a:t>: </a:t>
            </a:r>
            <a:r>
              <a:rPr lang="en-IE" dirty="0">
                <a:hlinkClick r:id="rId2"/>
              </a:rPr>
              <a:t>http://www.biologydiscussion.com/algae/ectocarpus-occurrence-features-and-reproduction/46968</a:t>
            </a:r>
            <a:endParaRPr lang="en-IE" dirty="0"/>
          </a:p>
        </p:txBody>
      </p:sp>
    </p:spTree>
    <p:extLst>
      <p:ext uri="{BB962C8B-B14F-4D97-AF65-F5344CB8AC3E}">
        <p14:creationId xmlns:p14="http://schemas.microsoft.com/office/powerpoint/2010/main" val="1684224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859" y="167425"/>
            <a:ext cx="9894753" cy="6568226"/>
          </a:xfrm>
        </p:spPr>
        <p:txBody>
          <a:bodyPr/>
          <a:lstStyle/>
          <a:p>
            <a:endParaRPr lang="en-IE"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667" t="30634" r="30910" b="37852"/>
          <a:stretch/>
        </p:blipFill>
        <p:spPr bwMode="auto">
          <a:xfrm>
            <a:off x="2578075" y="1532586"/>
            <a:ext cx="8267304" cy="315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9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5" y="0"/>
            <a:ext cx="9959147" cy="6761408"/>
          </a:xfrm>
        </p:spPr>
        <p:txBody>
          <a:bodyPr/>
          <a:lstStyle/>
          <a:p>
            <a:r>
              <a:rPr lang="en-IE" dirty="0"/>
              <a:t>Detail of this figure can be viewed from </a:t>
            </a:r>
            <a:r>
              <a:rPr lang="en-IE" dirty="0">
                <a:hlinkClick r:id="rId2"/>
              </a:rPr>
              <a:t>http://www.biologydiscussion.com/algae/ectocarpus-occurrence-features-and-reproduction/46968</a:t>
            </a:r>
            <a:endParaRPr lang="en-IE" dirty="0"/>
          </a:p>
          <a:p>
            <a:endParaRPr lang="en-I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265" y="912958"/>
            <a:ext cx="4636394" cy="554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473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347" y="115910"/>
            <a:ext cx="9521266" cy="6742090"/>
          </a:xfrm>
        </p:spPr>
        <p:txBody>
          <a:bodyPr/>
          <a:lstStyle/>
          <a:p>
            <a:r>
              <a:rPr lang="en-IE" dirty="0" smtClean="0"/>
              <a:t>Detail of this figure can be viewed from </a:t>
            </a:r>
            <a:r>
              <a:rPr lang="en-IE" dirty="0">
                <a:hlinkClick r:id="rId2"/>
              </a:rPr>
              <a:t>http://www.biologydiscussion.com/algae/ectocarpus-occurrence-features-and-reproduction/46968</a:t>
            </a:r>
            <a:endParaRPr lang="en-I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734" y="1171977"/>
            <a:ext cx="3602663" cy="476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071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err="1"/>
              <a:t>Rhodophyta</a:t>
            </a:r>
            <a:r>
              <a:rPr lang="en-IE" b="1" dirty="0"/>
              <a:t> - </a:t>
            </a:r>
            <a:r>
              <a:rPr lang="en-IE" b="1" i="1" dirty="0" err="1"/>
              <a:t>Batrachospermum</a:t>
            </a:r>
            <a:endParaRPr lang="en-IE" b="1" i="1" dirty="0"/>
          </a:p>
        </p:txBody>
      </p:sp>
      <p:sp>
        <p:nvSpPr>
          <p:cNvPr id="3" name="Content Placeholder 2"/>
          <p:cNvSpPr>
            <a:spLocks noGrp="1"/>
          </p:cNvSpPr>
          <p:nvPr>
            <p:ph idx="1"/>
          </p:nvPr>
        </p:nvSpPr>
        <p:spPr/>
        <p:txBody>
          <a:bodyPr/>
          <a:lstStyle/>
          <a:p>
            <a:endParaRPr lang="en-I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406" y="1422557"/>
            <a:ext cx="3551101" cy="519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530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589" y="309093"/>
            <a:ext cx="9547023" cy="6233375"/>
          </a:xfrm>
        </p:spPr>
        <p:txBody>
          <a:bodyPr/>
          <a:lstStyle/>
          <a:p>
            <a:pPr marL="0" indent="0" algn="ctr">
              <a:buNone/>
            </a:pPr>
            <a:r>
              <a:rPr lang="en-IE" sz="2400" b="1" dirty="0">
                <a:solidFill>
                  <a:srgbClr val="FF0000"/>
                </a:solidFill>
              </a:rPr>
              <a:t>Scientific </a:t>
            </a:r>
            <a:r>
              <a:rPr lang="en-IE" sz="2400" b="1" dirty="0" smtClean="0">
                <a:solidFill>
                  <a:srgbClr val="FF0000"/>
                </a:solidFill>
              </a:rPr>
              <a:t>classification</a:t>
            </a:r>
            <a:endParaRPr lang="en-IE" sz="2400" b="1" dirty="0">
              <a:solidFill>
                <a:srgbClr val="FF0000"/>
              </a:solidFill>
            </a:endParaRPr>
          </a:p>
          <a:p>
            <a:r>
              <a:rPr lang="en-IE" dirty="0"/>
              <a:t>(unranked):	</a:t>
            </a:r>
            <a:r>
              <a:rPr lang="en-IE" dirty="0" err="1"/>
              <a:t>Archaeplastida</a:t>
            </a:r>
            <a:endParaRPr lang="en-IE" dirty="0"/>
          </a:p>
          <a:p>
            <a:r>
              <a:rPr lang="en-IE" dirty="0"/>
              <a:t>Division:	</a:t>
            </a:r>
            <a:r>
              <a:rPr lang="en-IE" dirty="0" smtClean="0"/>
              <a:t>	</a:t>
            </a:r>
            <a:r>
              <a:rPr lang="en-IE" dirty="0" err="1" smtClean="0"/>
              <a:t>Rhodophyta</a:t>
            </a:r>
            <a:endParaRPr lang="en-IE" dirty="0"/>
          </a:p>
          <a:p>
            <a:r>
              <a:rPr lang="en-IE" dirty="0"/>
              <a:t>Class:	</a:t>
            </a:r>
            <a:r>
              <a:rPr lang="en-IE" dirty="0" smtClean="0"/>
              <a:t>	</a:t>
            </a:r>
            <a:r>
              <a:rPr lang="en-IE" dirty="0" err="1" smtClean="0"/>
              <a:t>Florideophyceae</a:t>
            </a:r>
            <a:endParaRPr lang="en-IE" dirty="0"/>
          </a:p>
          <a:p>
            <a:r>
              <a:rPr lang="en-IE" dirty="0"/>
              <a:t>Order:	</a:t>
            </a:r>
            <a:r>
              <a:rPr lang="en-IE" dirty="0" smtClean="0"/>
              <a:t>	</a:t>
            </a:r>
            <a:r>
              <a:rPr lang="en-IE" dirty="0" err="1" smtClean="0"/>
              <a:t>Batrachospermales</a:t>
            </a:r>
            <a:endParaRPr lang="en-IE" dirty="0"/>
          </a:p>
          <a:p>
            <a:r>
              <a:rPr lang="en-IE" dirty="0"/>
              <a:t>Family:	</a:t>
            </a:r>
            <a:r>
              <a:rPr lang="en-IE" dirty="0" smtClean="0"/>
              <a:t>	</a:t>
            </a:r>
            <a:r>
              <a:rPr lang="en-IE" dirty="0" err="1" smtClean="0"/>
              <a:t>Batrachospermaceae</a:t>
            </a:r>
            <a:endParaRPr lang="en-IE" dirty="0"/>
          </a:p>
          <a:p>
            <a:r>
              <a:rPr lang="en-IE" dirty="0" smtClean="0"/>
              <a:t>Genus:		</a:t>
            </a:r>
            <a:r>
              <a:rPr lang="en-IE" dirty="0" err="1" smtClean="0"/>
              <a:t>Batrachospermum</a:t>
            </a:r>
            <a:r>
              <a:rPr lang="en-IE" dirty="0" smtClean="0"/>
              <a:t> </a:t>
            </a:r>
            <a:r>
              <a:rPr lang="en-IE" dirty="0"/>
              <a:t>Roth, 1797</a:t>
            </a:r>
          </a:p>
        </p:txBody>
      </p:sp>
    </p:spTree>
    <p:extLst>
      <p:ext uri="{BB962C8B-B14F-4D97-AF65-F5344CB8AC3E}">
        <p14:creationId xmlns:p14="http://schemas.microsoft.com/office/powerpoint/2010/main" val="408669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765" y="193182"/>
            <a:ext cx="10625072" cy="6490772"/>
          </a:xfrm>
        </p:spPr>
        <p:txBody>
          <a:bodyPr>
            <a:normAutofit/>
          </a:bodyPr>
          <a:lstStyle/>
          <a:p>
            <a:r>
              <a:rPr lang="en-IN" dirty="0" smtClean="0"/>
              <a:t>Algae are the </a:t>
            </a:r>
            <a:r>
              <a:rPr lang="en-IN" dirty="0" err="1" smtClean="0"/>
              <a:t>chlorophyllous</a:t>
            </a:r>
            <a:r>
              <a:rPr lang="en-IN" dirty="0" smtClean="0"/>
              <a:t>  </a:t>
            </a:r>
            <a:r>
              <a:rPr lang="en-IN" dirty="0" err="1" smtClean="0"/>
              <a:t>thallophytes</a:t>
            </a:r>
            <a:r>
              <a:rPr lang="en-IN" dirty="0" smtClean="0"/>
              <a:t> that can manufacture their own food and they produce O2 during photosynthesis. So they are called as autotrophic </a:t>
            </a:r>
            <a:r>
              <a:rPr lang="en-IN" dirty="0" err="1" smtClean="0"/>
              <a:t>thallophytes</a:t>
            </a:r>
            <a:r>
              <a:rPr lang="en-IN" dirty="0" smtClean="0"/>
              <a:t>.</a:t>
            </a:r>
          </a:p>
          <a:p>
            <a:r>
              <a:rPr lang="en-IN" dirty="0" smtClean="0"/>
              <a:t>The term </a:t>
            </a:r>
            <a:r>
              <a:rPr lang="en-IN" dirty="0" err="1" smtClean="0"/>
              <a:t>thallus</a:t>
            </a:r>
            <a:r>
              <a:rPr lang="en-IN" dirty="0" smtClean="0"/>
              <a:t> is used for a plant body that is not differentiated into root, stem and leaves and lacks vascular system. </a:t>
            </a:r>
            <a:endParaRPr lang="en-IN" dirty="0"/>
          </a:p>
          <a:p>
            <a:r>
              <a:rPr lang="en-IN" dirty="0" smtClean="0"/>
              <a:t>The study of algae is known as PHYCOLOGY (</a:t>
            </a:r>
            <a:r>
              <a:rPr lang="en-IN" dirty="0" err="1" smtClean="0"/>
              <a:t>phycos</a:t>
            </a:r>
            <a:r>
              <a:rPr lang="en-IN" dirty="0" smtClean="0"/>
              <a:t>---seaweed).</a:t>
            </a:r>
          </a:p>
          <a:p>
            <a:r>
              <a:rPr lang="en-IN" dirty="0" smtClean="0"/>
              <a:t>Algae have simple, unicellular, non-jacketed  sex organs and have no embryo development.</a:t>
            </a:r>
          </a:p>
          <a:p>
            <a:r>
              <a:rPr lang="en-IN" sz="2000" b="1" dirty="0" smtClean="0">
                <a:solidFill>
                  <a:srgbClr val="FF0000"/>
                </a:solidFill>
              </a:rPr>
              <a:t>Habit and Habitat</a:t>
            </a:r>
            <a:r>
              <a:rPr lang="en-IN" b="1" dirty="0" smtClean="0"/>
              <a:t>: 	</a:t>
            </a:r>
            <a:r>
              <a:rPr lang="en-IN" dirty="0" smtClean="0"/>
              <a:t>The algae are predominantly aquatic and are found both in fresh and salt water habitats. According to the habitat the algae can be classified as </a:t>
            </a:r>
          </a:p>
          <a:p>
            <a:r>
              <a:rPr lang="en-IN" b="1" dirty="0" smtClean="0">
                <a:solidFill>
                  <a:srgbClr val="0070C0"/>
                </a:solidFill>
              </a:rPr>
              <a:t>A. Aquatic Algae-</a:t>
            </a:r>
            <a:r>
              <a:rPr lang="en-IN" b="1" dirty="0" smtClean="0"/>
              <a:t>---</a:t>
            </a:r>
            <a:r>
              <a:rPr lang="en-IN" dirty="0" smtClean="0"/>
              <a:t>Majority of algal genes are aquatic. They are found in ponds, lakes, ditches, streams, running water and oceans  e.g., </a:t>
            </a:r>
            <a:r>
              <a:rPr lang="en-IN" i="1" dirty="0" err="1" smtClean="0"/>
              <a:t>Volvox</a:t>
            </a:r>
            <a:r>
              <a:rPr lang="en-IN" dirty="0" smtClean="0"/>
              <a:t>, </a:t>
            </a:r>
            <a:r>
              <a:rPr lang="en-IN" i="1" dirty="0" err="1" smtClean="0"/>
              <a:t>Chara</a:t>
            </a:r>
            <a:r>
              <a:rPr lang="en-IN" dirty="0" smtClean="0"/>
              <a:t> etc.</a:t>
            </a:r>
          </a:p>
          <a:p>
            <a:r>
              <a:rPr lang="en-IN" b="1" dirty="0" smtClean="0">
                <a:solidFill>
                  <a:srgbClr val="0070C0"/>
                </a:solidFill>
              </a:rPr>
              <a:t>B. Terrestrial Algae-</a:t>
            </a:r>
            <a:r>
              <a:rPr lang="en-IN" b="1" dirty="0" smtClean="0"/>
              <a:t>---</a:t>
            </a:r>
            <a:r>
              <a:rPr lang="en-IN" dirty="0" smtClean="0"/>
              <a:t>A few species are </a:t>
            </a:r>
            <a:r>
              <a:rPr lang="en-IN" dirty="0" err="1" smtClean="0"/>
              <a:t>terrestrialfound</a:t>
            </a:r>
            <a:r>
              <a:rPr lang="en-IN" dirty="0" smtClean="0"/>
              <a:t> growing on moist, shady soils or rocks. E., </a:t>
            </a:r>
            <a:r>
              <a:rPr lang="en-IN" i="1" dirty="0" err="1" smtClean="0"/>
              <a:t>Vaucheria</a:t>
            </a:r>
            <a:r>
              <a:rPr lang="en-IN" i="1" dirty="0" smtClean="0"/>
              <a:t>,</a:t>
            </a:r>
            <a:r>
              <a:rPr lang="en-IN" dirty="0" smtClean="0"/>
              <a:t> few species of </a:t>
            </a:r>
            <a:r>
              <a:rPr lang="en-IN" i="1" dirty="0" err="1" smtClean="0"/>
              <a:t>Nostoc</a:t>
            </a:r>
            <a:r>
              <a:rPr lang="en-IN" dirty="0" smtClean="0"/>
              <a:t>.</a:t>
            </a:r>
          </a:p>
          <a:p>
            <a:r>
              <a:rPr lang="en-IN" b="1" dirty="0" smtClean="0">
                <a:solidFill>
                  <a:srgbClr val="0070C0"/>
                </a:solidFill>
              </a:rPr>
              <a:t>C. </a:t>
            </a:r>
            <a:r>
              <a:rPr lang="en-IN" b="1" dirty="0" err="1" smtClean="0">
                <a:solidFill>
                  <a:srgbClr val="0070C0"/>
                </a:solidFill>
              </a:rPr>
              <a:t>Aerophytes</a:t>
            </a:r>
            <a:r>
              <a:rPr lang="en-IN" b="1" dirty="0" smtClean="0">
                <a:solidFill>
                  <a:srgbClr val="0070C0"/>
                </a:solidFill>
              </a:rPr>
              <a:t>-</a:t>
            </a:r>
            <a:r>
              <a:rPr lang="en-IN" b="1" dirty="0" smtClean="0"/>
              <a:t>---</a:t>
            </a:r>
            <a:r>
              <a:rPr lang="en-IN" dirty="0" smtClean="0"/>
              <a:t>Such algae adopted for aerial mode of life and occur in tree trunks, moist wall etc.</a:t>
            </a:r>
          </a:p>
          <a:p>
            <a:r>
              <a:rPr lang="en-IN" b="1" dirty="0" smtClean="0">
                <a:solidFill>
                  <a:srgbClr val="0070C0"/>
                </a:solidFill>
              </a:rPr>
              <a:t>D. Cryophytes-</a:t>
            </a:r>
            <a:r>
              <a:rPr lang="en-IN" b="1" dirty="0" smtClean="0"/>
              <a:t>---</a:t>
            </a:r>
            <a:r>
              <a:rPr lang="en-IN" dirty="0" smtClean="0"/>
              <a:t>They are found on mountain peaks covered with snow.  They impart </a:t>
            </a:r>
            <a:r>
              <a:rPr lang="en-IN" dirty="0" err="1" smtClean="0"/>
              <a:t>color</a:t>
            </a:r>
            <a:r>
              <a:rPr lang="en-IN" dirty="0" smtClean="0"/>
              <a:t> to mountains. E.g., </a:t>
            </a:r>
            <a:r>
              <a:rPr lang="en-IN" i="1" dirty="0" err="1" smtClean="0"/>
              <a:t>Chlamydomonas</a:t>
            </a:r>
            <a:endParaRPr lang="en-IN" i="1" dirty="0"/>
          </a:p>
        </p:txBody>
      </p:sp>
    </p:spTree>
    <p:extLst>
      <p:ext uri="{BB962C8B-B14F-4D97-AF65-F5344CB8AC3E}">
        <p14:creationId xmlns:p14="http://schemas.microsoft.com/office/powerpoint/2010/main" val="2169456940"/>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532" y="611231"/>
            <a:ext cx="3679086" cy="650898"/>
          </a:xfrm>
        </p:spPr>
        <p:txBody>
          <a:bodyPr>
            <a:normAutofit/>
          </a:bodyPr>
          <a:lstStyle/>
          <a:p>
            <a:r>
              <a:rPr lang="en-IE" sz="2400" b="1" dirty="0" smtClean="0">
                <a:solidFill>
                  <a:srgbClr val="0070C0"/>
                </a:solidFill>
              </a:rPr>
              <a:t>General characteristics</a:t>
            </a:r>
            <a:endParaRPr lang="en-IE" sz="2400" b="1" dirty="0">
              <a:solidFill>
                <a:srgbClr val="0070C0"/>
              </a:solidFill>
            </a:endParaRPr>
          </a:p>
        </p:txBody>
      </p:sp>
      <p:sp>
        <p:nvSpPr>
          <p:cNvPr id="3" name="Content Placeholder 2"/>
          <p:cNvSpPr>
            <a:spLocks noGrp="1"/>
          </p:cNvSpPr>
          <p:nvPr>
            <p:ph idx="1"/>
          </p:nvPr>
        </p:nvSpPr>
        <p:spPr>
          <a:xfrm>
            <a:off x="1429555" y="1120461"/>
            <a:ext cx="10075057" cy="5473521"/>
          </a:xfrm>
        </p:spPr>
        <p:txBody>
          <a:bodyPr>
            <a:normAutofit lnSpcReduction="10000"/>
          </a:bodyPr>
          <a:lstStyle/>
          <a:p>
            <a:pPr algn="just">
              <a:lnSpc>
                <a:spcPct val="150000"/>
              </a:lnSpc>
              <a:spcBef>
                <a:spcPts val="0"/>
              </a:spcBef>
            </a:pPr>
            <a:r>
              <a:rPr lang="en-IE" dirty="0"/>
              <a:t>Red algae, or </a:t>
            </a:r>
            <a:r>
              <a:rPr lang="en-IE" dirty="0" err="1"/>
              <a:t>Rhodophyta</a:t>
            </a:r>
            <a:r>
              <a:rPr lang="en-IE" dirty="0"/>
              <a:t> </a:t>
            </a:r>
            <a:r>
              <a:rPr lang="en-IE" dirty="0" smtClean="0"/>
              <a:t>are </a:t>
            </a:r>
            <a:r>
              <a:rPr lang="en-IE" dirty="0"/>
              <a:t>one of the oldest groups of eukaryotic </a:t>
            </a:r>
            <a:r>
              <a:rPr lang="en-IE" dirty="0" smtClean="0"/>
              <a:t>algae</a:t>
            </a:r>
            <a:r>
              <a:rPr lang="en-IE" dirty="0"/>
              <a:t> </a:t>
            </a:r>
            <a:r>
              <a:rPr lang="en-IE" dirty="0" smtClean="0"/>
              <a:t>(Lee, 2008).</a:t>
            </a:r>
          </a:p>
          <a:p>
            <a:pPr algn="just">
              <a:lnSpc>
                <a:spcPct val="150000"/>
              </a:lnSpc>
              <a:spcBef>
                <a:spcPts val="0"/>
              </a:spcBef>
            </a:pPr>
            <a:r>
              <a:rPr lang="en-IE" dirty="0" smtClean="0"/>
              <a:t>The </a:t>
            </a:r>
            <a:r>
              <a:rPr lang="en-IE" dirty="0" err="1"/>
              <a:t>Rhodophyta</a:t>
            </a:r>
            <a:r>
              <a:rPr lang="en-IE" dirty="0"/>
              <a:t> also comprises one of the largest phyla of algae, containing over 7,000 currently recognized species with taxonomic revisions </a:t>
            </a:r>
            <a:r>
              <a:rPr lang="en-IE" dirty="0" err="1" smtClean="0"/>
              <a:t>ongoing</a:t>
            </a:r>
            <a:r>
              <a:rPr lang="en-IE" dirty="0" smtClean="0"/>
              <a:t>(</a:t>
            </a:r>
            <a:r>
              <a:rPr lang="en-IE" dirty="0" err="1" smtClean="0"/>
              <a:t>Guiry</a:t>
            </a:r>
            <a:r>
              <a:rPr lang="en-IE" dirty="0"/>
              <a:t>, M.D.; </a:t>
            </a:r>
            <a:r>
              <a:rPr lang="en-IE" dirty="0" err="1" smtClean="0"/>
              <a:t>Guiry</a:t>
            </a:r>
            <a:r>
              <a:rPr lang="en-IE" dirty="0" smtClean="0"/>
              <a:t>, 2016).</a:t>
            </a:r>
          </a:p>
          <a:p>
            <a:pPr algn="just">
              <a:lnSpc>
                <a:spcPct val="150000"/>
              </a:lnSpc>
              <a:spcBef>
                <a:spcPts val="0"/>
              </a:spcBef>
            </a:pPr>
            <a:r>
              <a:rPr lang="en-IE" dirty="0" smtClean="0"/>
              <a:t>The </a:t>
            </a:r>
            <a:r>
              <a:rPr lang="en-IE" dirty="0"/>
              <a:t>majority of species (6,793) are found in the </a:t>
            </a:r>
            <a:r>
              <a:rPr lang="en-IE" dirty="0" err="1"/>
              <a:t>Florideophyceae</a:t>
            </a:r>
            <a:r>
              <a:rPr lang="en-IE" dirty="0"/>
              <a:t> (class), and mostly consist of multicellular, marine algae, including many notable </a:t>
            </a:r>
            <a:r>
              <a:rPr lang="en-IE" dirty="0" smtClean="0"/>
              <a:t>seaweeds</a:t>
            </a:r>
            <a:r>
              <a:rPr lang="en-IE" dirty="0"/>
              <a:t> </a:t>
            </a:r>
            <a:r>
              <a:rPr lang="en-IE" dirty="0" smtClean="0"/>
              <a:t>(Thomas, 2002).</a:t>
            </a:r>
          </a:p>
          <a:p>
            <a:pPr algn="just">
              <a:lnSpc>
                <a:spcPct val="150000"/>
              </a:lnSpc>
              <a:spcBef>
                <a:spcPts val="0"/>
              </a:spcBef>
            </a:pPr>
            <a:r>
              <a:rPr lang="en-IE" dirty="0" smtClean="0"/>
              <a:t>Approximately </a:t>
            </a:r>
            <a:r>
              <a:rPr lang="en-IE" dirty="0"/>
              <a:t>5% of the red algae occur in freshwater environments with greater concentrations found in warmer </a:t>
            </a:r>
            <a:r>
              <a:rPr lang="en-IE" dirty="0" smtClean="0"/>
              <a:t>areas</a:t>
            </a:r>
            <a:r>
              <a:rPr lang="en-IE" dirty="0"/>
              <a:t> </a:t>
            </a:r>
            <a:r>
              <a:rPr lang="en-IE" dirty="0" smtClean="0"/>
              <a:t>(Sheath, 1984). </a:t>
            </a:r>
          </a:p>
          <a:p>
            <a:pPr algn="just">
              <a:lnSpc>
                <a:spcPct val="150000"/>
              </a:lnSpc>
              <a:spcBef>
                <a:spcPts val="0"/>
              </a:spcBef>
            </a:pPr>
            <a:r>
              <a:rPr lang="en-IE" dirty="0" smtClean="0"/>
              <a:t>Except </a:t>
            </a:r>
            <a:r>
              <a:rPr lang="en-IE" dirty="0"/>
              <a:t>for two coastal cave dwelling species in the asexual class </a:t>
            </a:r>
            <a:r>
              <a:rPr lang="en-IE" dirty="0" err="1"/>
              <a:t>Cyanidiophyceae</a:t>
            </a:r>
            <a:r>
              <a:rPr lang="en-IE" dirty="0"/>
              <a:t>, there are no terrestrial species, which may be due to an evolutionary bottleneck where the last common ancestor lost about 25% of its core genes and much of its evolutionary </a:t>
            </a:r>
            <a:r>
              <a:rPr lang="en-IE" dirty="0" smtClean="0"/>
              <a:t>plasticity</a:t>
            </a:r>
            <a:r>
              <a:rPr lang="en-IE" dirty="0"/>
              <a:t> </a:t>
            </a:r>
            <a:r>
              <a:rPr lang="en-IE" dirty="0" smtClean="0"/>
              <a:t>(</a:t>
            </a:r>
            <a:r>
              <a:rPr lang="en-IE" dirty="0" err="1" smtClean="0"/>
              <a:t>Azua-Bustos</a:t>
            </a:r>
            <a:r>
              <a:rPr lang="en-IE" dirty="0" smtClean="0"/>
              <a:t> et al., 2012).</a:t>
            </a:r>
            <a:endParaRPr lang="en-IE" dirty="0"/>
          </a:p>
        </p:txBody>
      </p:sp>
    </p:spTree>
    <p:extLst>
      <p:ext uri="{BB962C8B-B14F-4D97-AF65-F5344CB8AC3E}">
        <p14:creationId xmlns:p14="http://schemas.microsoft.com/office/powerpoint/2010/main" val="4169306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797" y="0"/>
            <a:ext cx="10788203" cy="6748530"/>
          </a:xfrm>
        </p:spPr>
        <p:txBody>
          <a:bodyPr/>
          <a:lstStyle/>
          <a:p>
            <a:pPr algn="just">
              <a:lnSpc>
                <a:spcPct val="150000"/>
              </a:lnSpc>
              <a:spcBef>
                <a:spcPts val="0"/>
              </a:spcBef>
            </a:pPr>
            <a:r>
              <a:rPr lang="en-IE" dirty="0"/>
              <a:t>The red algae form a distinct group characterized by having eukaryotic cells without flagella and centrioles, chloroplasts that lack external </a:t>
            </a:r>
            <a:r>
              <a:rPr lang="en-IE" dirty="0" smtClean="0"/>
              <a:t>endoplasmic </a:t>
            </a:r>
            <a:r>
              <a:rPr lang="en-IE" dirty="0"/>
              <a:t>reticulum and contain </a:t>
            </a:r>
            <a:r>
              <a:rPr lang="en-IE" dirty="0" err="1"/>
              <a:t>unstacked</a:t>
            </a:r>
            <a:r>
              <a:rPr lang="en-IE" dirty="0"/>
              <a:t> (</a:t>
            </a:r>
            <a:r>
              <a:rPr lang="en-IE" dirty="0" err="1"/>
              <a:t>stroma</a:t>
            </a:r>
            <a:r>
              <a:rPr lang="en-IE" dirty="0"/>
              <a:t>) thylakoids, and use </a:t>
            </a:r>
            <a:r>
              <a:rPr lang="en-IE" dirty="0" err="1"/>
              <a:t>phycobiliproteins</a:t>
            </a:r>
            <a:r>
              <a:rPr lang="en-IE" dirty="0"/>
              <a:t> as accessory pigments, which give them their red </a:t>
            </a:r>
            <a:r>
              <a:rPr lang="en-IE" dirty="0" err="1" smtClean="0"/>
              <a:t>color</a:t>
            </a:r>
            <a:r>
              <a:rPr lang="en-IE" dirty="0" smtClean="0"/>
              <a:t> (</a:t>
            </a:r>
            <a:r>
              <a:rPr lang="en-IE" dirty="0" err="1" smtClean="0"/>
              <a:t>Woelkerling</a:t>
            </a:r>
            <a:r>
              <a:rPr lang="en-IE" dirty="0" smtClean="0"/>
              <a:t>, 1990).</a:t>
            </a:r>
          </a:p>
          <a:p>
            <a:pPr algn="just">
              <a:lnSpc>
                <a:spcPct val="150000"/>
              </a:lnSpc>
              <a:spcBef>
                <a:spcPts val="0"/>
              </a:spcBef>
            </a:pPr>
            <a:r>
              <a:rPr lang="en-IE" dirty="0" smtClean="0"/>
              <a:t>starch</a:t>
            </a:r>
            <a:r>
              <a:rPr lang="en-IE" dirty="0"/>
              <a:t>, which is a type of starch that consists of highly branched amylopectin without </a:t>
            </a:r>
            <a:r>
              <a:rPr lang="en-IE" dirty="0" smtClean="0"/>
              <a:t>amylose (Viola et al., 2001),</a:t>
            </a:r>
            <a:r>
              <a:rPr lang="en-IE" baseline="30000" dirty="0"/>
              <a:t> </a:t>
            </a:r>
            <a:r>
              <a:rPr lang="en-IE" dirty="0" smtClean="0"/>
              <a:t>as </a:t>
            </a:r>
            <a:r>
              <a:rPr lang="en-IE" dirty="0"/>
              <a:t>food reserves outside their plastids. </a:t>
            </a:r>
            <a:endParaRPr lang="en-IE" dirty="0" smtClean="0"/>
          </a:p>
          <a:p>
            <a:pPr algn="just">
              <a:lnSpc>
                <a:spcPct val="150000"/>
              </a:lnSpc>
              <a:spcBef>
                <a:spcPts val="0"/>
              </a:spcBef>
            </a:pPr>
            <a:r>
              <a:rPr lang="en-IE" dirty="0" smtClean="0"/>
              <a:t>Most </a:t>
            </a:r>
            <a:r>
              <a:rPr lang="en-IE" dirty="0"/>
              <a:t>red algae are also multicellular, macroscopic, marine, and reproduce sexually. The red algal life history is typically an alternation of generations that may have three generations rather than </a:t>
            </a:r>
            <a:r>
              <a:rPr lang="en-IE" dirty="0" smtClean="0"/>
              <a:t>two (autocww.colorado.edu).</a:t>
            </a:r>
            <a:r>
              <a:rPr lang="en-IE" dirty="0"/>
              <a:t> </a:t>
            </a:r>
            <a:endParaRPr lang="en-IE" dirty="0" smtClean="0"/>
          </a:p>
          <a:p>
            <a:pPr algn="just">
              <a:lnSpc>
                <a:spcPct val="150000"/>
              </a:lnSpc>
              <a:spcBef>
                <a:spcPts val="0"/>
              </a:spcBef>
            </a:pPr>
            <a:r>
              <a:rPr lang="en-IE" dirty="0" smtClean="0"/>
              <a:t>The</a:t>
            </a:r>
            <a:r>
              <a:rPr lang="en-IE" dirty="0"/>
              <a:t> coralline algae, which secrete calcium carbonate and play a major role in building coral reefs, belong here. Red algae such as </a:t>
            </a:r>
            <a:r>
              <a:rPr lang="en-IE" dirty="0" err="1"/>
              <a:t>dulse</a:t>
            </a:r>
            <a:r>
              <a:rPr lang="en-IE" dirty="0"/>
              <a:t> </a:t>
            </a:r>
            <a:r>
              <a:rPr lang="en-IE" i="1" dirty="0"/>
              <a:t>(</a:t>
            </a:r>
            <a:r>
              <a:rPr lang="en-IE" i="1" dirty="0" err="1"/>
              <a:t>Palmaria</a:t>
            </a:r>
            <a:r>
              <a:rPr lang="en-IE" i="1" dirty="0"/>
              <a:t> </a:t>
            </a:r>
            <a:r>
              <a:rPr lang="en-IE" i="1" dirty="0" err="1"/>
              <a:t>palmata</a:t>
            </a:r>
            <a:r>
              <a:rPr lang="en-IE" i="1" dirty="0"/>
              <a:t>)</a:t>
            </a:r>
            <a:r>
              <a:rPr lang="en-IE" dirty="0"/>
              <a:t> and laver (</a:t>
            </a:r>
            <a:r>
              <a:rPr lang="en-IE" dirty="0" err="1"/>
              <a:t>nori</a:t>
            </a:r>
            <a:r>
              <a:rPr lang="en-IE" dirty="0"/>
              <a:t>/</a:t>
            </a:r>
            <a:r>
              <a:rPr lang="en-IE" dirty="0" err="1"/>
              <a:t>gim</a:t>
            </a:r>
            <a:r>
              <a:rPr lang="en-IE" dirty="0"/>
              <a:t>) are a traditional part of European and Asian cuisines and are used to make other products such as </a:t>
            </a:r>
            <a:r>
              <a:rPr lang="en-IE" dirty="0" smtClean="0"/>
              <a:t>agar</a:t>
            </a:r>
            <a:r>
              <a:rPr lang="en-IE" dirty="0"/>
              <a:t>, </a:t>
            </a:r>
            <a:r>
              <a:rPr lang="en-IE" dirty="0" err="1"/>
              <a:t>carrageenans</a:t>
            </a:r>
            <a:r>
              <a:rPr lang="en-IE" dirty="0"/>
              <a:t> and other food </a:t>
            </a:r>
            <a:r>
              <a:rPr lang="en-IE" dirty="0" smtClean="0"/>
              <a:t>additives (</a:t>
            </a:r>
            <a:r>
              <a:rPr lang="en-IE" dirty="0" err="1" smtClean="0"/>
              <a:t>Guiry</a:t>
            </a:r>
            <a:r>
              <a:rPr lang="en-IE" dirty="0" smtClean="0"/>
              <a:t>, 2007).</a:t>
            </a:r>
            <a:endParaRPr lang="en-IE" dirty="0"/>
          </a:p>
        </p:txBody>
      </p:sp>
    </p:spTree>
    <p:extLst>
      <p:ext uri="{BB962C8B-B14F-4D97-AF65-F5344CB8AC3E}">
        <p14:creationId xmlns:p14="http://schemas.microsoft.com/office/powerpoint/2010/main" val="2796462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0924" y="1120462"/>
            <a:ext cx="9263688" cy="4790760"/>
          </a:xfrm>
        </p:spPr>
        <p:txBody>
          <a:bodyPr/>
          <a:lstStyle/>
          <a:p>
            <a:pPr algn="just">
              <a:lnSpc>
                <a:spcPct val="150000"/>
              </a:lnSpc>
              <a:spcBef>
                <a:spcPts val="0"/>
              </a:spcBef>
            </a:pPr>
            <a:r>
              <a:rPr lang="en-IE" b="1" dirty="0" err="1"/>
              <a:t>Batrachospermum</a:t>
            </a:r>
            <a:r>
              <a:rPr lang="en-IE" dirty="0"/>
              <a:t>, genus of freshwater red algae (family </a:t>
            </a:r>
            <a:r>
              <a:rPr lang="en-IE" dirty="0" err="1"/>
              <a:t>Batrachospermaceae</a:t>
            </a:r>
            <a:r>
              <a:rPr lang="en-IE" dirty="0"/>
              <a:t>) ranging in colour from violet to blue-green. </a:t>
            </a:r>
            <a:endParaRPr lang="en-IE" dirty="0" smtClean="0"/>
          </a:p>
          <a:p>
            <a:pPr algn="just">
              <a:lnSpc>
                <a:spcPct val="150000"/>
              </a:lnSpc>
              <a:spcBef>
                <a:spcPts val="0"/>
              </a:spcBef>
            </a:pPr>
            <a:r>
              <a:rPr lang="en-IE" dirty="0" smtClean="0"/>
              <a:t>The </a:t>
            </a:r>
            <a:r>
              <a:rPr lang="en-IE" dirty="0"/>
              <a:t>long, branched, threadlike filaments bear dense whorls of </a:t>
            </a:r>
            <a:r>
              <a:rPr lang="en-IE" dirty="0" err="1"/>
              <a:t>branchlets</a:t>
            </a:r>
            <a:r>
              <a:rPr lang="en-IE" dirty="0"/>
              <a:t>, resembling beads on a string. </a:t>
            </a:r>
            <a:endParaRPr lang="en-IE" dirty="0" smtClean="0"/>
          </a:p>
          <a:p>
            <a:pPr algn="just">
              <a:lnSpc>
                <a:spcPct val="150000"/>
              </a:lnSpc>
              <a:spcBef>
                <a:spcPts val="0"/>
              </a:spcBef>
            </a:pPr>
            <a:r>
              <a:rPr lang="en-IE" dirty="0" smtClean="0"/>
              <a:t>Spores</a:t>
            </a:r>
            <a:r>
              <a:rPr lang="en-IE" dirty="0"/>
              <a:t> are formed in clusters around the base of the carpogonium (female sex organ) after fertilization. </a:t>
            </a:r>
            <a:endParaRPr lang="en-IE" dirty="0" smtClean="0"/>
          </a:p>
          <a:p>
            <a:pPr algn="just">
              <a:lnSpc>
                <a:spcPct val="150000"/>
              </a:lnSpc>
              <a:spcBef>
                <a:spcPts val="0"/>
              </a:spcBef>
            </a:pPr>
            <a:r>
              <a:rPr lang="en-IE" dirty="0" smtClean="0"/>
              <a:t>The </a:t>
            </a:r>
            <a:r>
              <a:rPr lang="en-IE" dirty="0"/>
              <a:t>genus is widely distributed and can be found in cool streams and in pools in sphagnum bogs</a:t>
            </a:r>
            <a:r>
              <a:rPr lang="en-IE" dirty="0" smtClean="0"/>
              <a:t>.</a:t>
            </a:r>
          </a:p>
          <a:p>
            <a:pPr algn="just">
              <a:lnSpc>
                <a:spcPct val="150000"/>
              </a:lnSpc>
              <a:spcBef>
                <a:spcPts val="0"/>
              </a:spcBef>
            </a:pPr>
            <a:r>
              <a:rPr lang="en-IE" dirty="0" smtClean="0"/>
              <a:t>Source: </a:t>
            </a:r>
            <a:r>
              <a:rPr lang="en-IE" dirty="0">
                <a:hlinkClick r:id="rId2"/>
              </a:rPr>
              <a:t>https://www.britannica.com/science/algae</a:t>
            </a:r>
            <a:endParaRPr lang="en-IE" dirty="0"/>
          </a:p>
        </p:txBody>
      </p:sp>
    </p:spTree>
    <p:extLst>
      <p:ext uri="{BB962C8B-B14F-4D97-AF65-F5344CB8AC3E}">
        <p14:creationId xmlns:p14="http://schemas.microsoft.com/office/powerpoint/2010/main" val="3388657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956" y="315017"/>
            <a:ext cx="2687413" cy="586504"/>
          </a:xfrm>
        </p:spPr>
        <p:txBody>
          <a:bodyPr>
            <a:normAutofit/>
          </a:bodyPr>
          <a:lstStyle/>
          <a:p>
            <a:r>
              <a:rPr lang="en-IE" sz="2400" b="1" dirty="0" smtClean="0"/>
              <a:t>References:</a:t>
            </a:r>
            <a:endParaRPr lang="en-IE" sz="2400" b="1" dirty="0"/>
          </a:p>
        </p:txBody>
      </p:sp>
      <p:sp>
        <p:nvSpPr>
          <p:cNvPr id="3" name="Content Placeholder 2"/>
          <p:cNvSpPr>
            <a:spLocks noGrp="1"/>
          </p:cNvSpPr>
          <p:nvPr>
            <p:ph idx="1"/>
          </p:nvPr>
        </p:nvSpPr>
        <p:spPr>
          <a:xfrm>
            <a:off x="1596979" y="759853"/>
            <a:ext cx="10367493" cy="5975797"/>
          </a:xfrm>
        </p:spPr>
        <p:txBody>
          <a:bodyPr>
            <a:normAutofit lnSpcReduction="10000"/>
          </a:bodyPr>
          <a:lstStyle/>
          <a:p>
            <a:r>
              <a:rPr lang="en-IE" dirty="0"/>
              <a:t>Lee, R.E. (2008). Phycology (4th ed.). Cambridge University Press. ISBN 978-0-521-63883-8.</a:t>
            </a:r>
          </a:p>
          <a:p>
            <a:r>
              <a:rPr lang="en-IE" dirty="0" err="1"/>
              <a:t>Guiry</a:t>
            </a:r>
            <a:r>
              <a:rPr lang="en-IE" dirty="0"/>
              <a:t>, M.D.; </a:t>
            </a:r>
            <a:r>
              <a:rPr lang="en-IE" dirty="0" err="1"/>
              <a:t>Guiry</a:t>
            </a:r>
            <a:r>
              <a:rPr lang="en-IE" dirty="0"/>
              <a:t>, G.M. (2016). "</a:t>
            </a:r>
            <a:r>
              <a:rPr lang="en-IE" dirty="0" err="1"/>
              <a:t>Algaebase</a:t>
            </a:r>
            <a:r>
              <a:rPr lang="en-IE" dirty="0"/>
              <a:t>". www.algaebase.org. Retrieved November 20, 2016.</a:t>
            </a:r>
          </a:p>
          <a:p>
            <a:r>
              <a:rPr lang="en-IE" dirty="0"/>
              <a:t>D. Thomas (2002). Seaweeds. Life Series. Natural History Museum, London. ISBN 978-0-565-09175-0. </a:t>
            </a:r>
          </a:p>
          <a:p>
            <a:r>
              <a:rPr lang="en-IE" dirty="0"/>
              <a:t>Sheath, Robert G. (1984). "The biology of freshwater red algae". Progress </a:t>
            </a:r>
            <a:r>
              <a:rPr lang="en-IE" dirty="0" err="1"/>
              <a:t>Phycological</a:t>
            </a:r>
            <a:r>
              <a:rPr lang="en-IE" dirty="0"/>
              <a:t> Research. 3: 89–157.</a:t>
            </a:r>
          </a:p>
          <a:p>
            <a:r>
              <a:rPr lang="en-IE" dirty="0" err="1"/>
              <a:t>Azua-Bustos</a:t>
            </a:r>
            <a:r>
              <a:rPr lang="en-IE" dirty="0"/>
              <a:t>, A; González-Silva, C; Arenas-</a:t>
            </a:r>
            <a:r>
              <a:rPr lang="en-IE" dirty="0" err="1"/>
              <a:t>Fajardo</a:t>
            </a:r>
            <a:r>
              <a:rPr lang="en-IE" dirty="0"/>
              <a:t>, C; Vicuña, R (2012). "Extreme environments as potential drivers of convergent evolution by exaptation: the Atacama Desert Coastal Range case". Front </a:t>
            </a:r>
            <a:r>
              <a:rPr lang="en-IE" dirty="0" err="1"/>
              <a:t>Microbiol</a:t>
            </a:r>
            <a:r>
              <a:rPr lang="en-IE" dirty="0"/>
              <a:t>. 3: 426. doi:10.3389/fmicb.2012.00426. PMC 3526103. PMID 23267354.</a:t>
            </a:r>
          </a:p>
          <a:p>
            <a:r>
              <a:rPr lang="en-IE" dirty="0"/>
              <a:t>W. J. </a:t>
            </a:r>
            <a:r>
              <a:rPr lang="en-IE" dirty="0" err="1"/>
              <a:t>Woelkerling</a:t>
            </a:r>
            <a:r>
              <a:rPr lang="en-IE" dirty="0"/>
              <a:t> (1990). "An introduction". In K. M. Cole; R. G. Sheath (eds.). Biology of the Red Algae. Cambridge University Press, Cambridge. pp. 1–6. ISBN 978-0-521-34301-5.</a:t>
            </a:r>
          </a:p>
          <a:p>
            <a:r>
              <a:rPr lang="en-IE" dirty="0"/>
              <a:t>Viola, R.; </a:t>
            </a:r>
            <a:r>
              <a:rPr lang="en-IE" dirty="0" err="1"/>
              <a:t>Nyvall</a:t>
            </a:r>
            <a:r>
              <a:rPr lang="en-IE" dirty="0"/>
              <a:t>, P.; </a:t>
            </a:r>
            <a:r>
              <a:rPr lang="en-IE" dirty="0" err="1"/>
              <a:t>Pedersén</a:t>
            </a:r>
            <a:r>
              <a:rPr lang="en-IE" dirty="0"/>
              <a:t>, M. (2001). "The unique features of starch metabolism in red algae". Proceedings of the Royal Society of London B. 268 (1474): 1417–1422. doi:10.1098/rspb.2001.1644. PMC 1088757. PMID 11429143.</a:t>
            </a:r>
          </a:p>
          <a:p>
            <a:r>
              <a:rPr lang="en-IE" dirty="0"/>
              <a:t> "Algae". autocww.colorado.edu.</a:t>
            </a:r>
          </a:p>
          <a:p>
            <a:r>
              <a:rPr lang="en-IE" dirty="0"/>
              <a:t>M. D. </a:t>
            </a:r>
            <a:r>
              <a:rPr lang="en-IE" dirty="0" err="1"/>
              <a:t>Guiry</a:t>
            </a:r>
            <a:r>
              <a:rPr lang="en-IE" dirty="0"/>
              <a:t>. "</a:t>
            </a:r>
            <a:r>
              <a:rPr lang="en-IE" dirty="0" err="1"/>
              <a:t>Rhodophyta</a:t>
            </a:r>
            <a:r>
              <a:rPr lang="en-IE" dirty="0"/>
              <a:t>: red algae". National University of Ireland, Galway. Archived from the original on 2007-05-04. Retrieved 2007-06-28.</a:t>
            </a:r>
          </a:p>
          <a:p>
            <a:endParaRPr lang="en-IE" dirty="0"/>
          </a:p>
        </p:txBody>
      </p:sp>
    </p:spTree>
    <p:extLst>
      <p:ext uri="{BB962C8B-B14F-4D97-AF65-F5344CB8AC3E}">
        <p14:creationId xmlns:p14="http://schemas.microsoft.com/office/powerpoint/2010/main" val="273047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890" y="167425"/>
            <a:ext cx="9791722" cy="6220496"/>
          </a:xfrm>
        </p:spPr>
        <p:txBody>
          <a:bodyPr>
            <a:normAutofit/>
          </a:bodyPr>
          <a:lstStyle/>
          <a:p>
            <a:pPr algn="just"/>
            <a:r>
              <a:rPr lang="en-IN" b="1" dirty="0" smtClean="0">
                <a:solidFill>
                  <a:srgbClr val="0070C0"/>
                </a:solidFill>
              </a:rPr>
              <a:t>E. </a:t>
            </a:r>
            <a:r>
              <a:rPr lang="en-IN" b="1" dirty="0" err="1" smtClean="0">
                <a:solidFill>
                  <a:srgbClr val="0070C0"/>
                </a:solidFill>
              </a:rPr>
              <a:t>Thermophytes</a:t>
            </a:r>
            <a:r>
              <a:rPr lang="en-IN" b="1" dirty="0" smtClean="0">
                <a:solidFill>
                  <a:srgbClr val="0070C0"/>
                </a:solidFill>
              </a:rPr>
              <a:t>-</a:t>
            </a:r>
            <a:r>
              <a:rPr lang="en-IN" b="1" dirty="0" smtClean="0"/>
              <a:t>---</a:t>
            </a:r>
            <a:r>
              <a:rPr lang="en-IN" dirty="0" smtClean="0"/>
              <a:t>These algae occur in hot springs. They can tolerate </a:t>
            </a:r>
            <a:r>
              <a:rPr lang="en-IN" dirty="0" err="1" smtClean="0"/>
              <a:t>upto</a:t>
            </a:r>
            <a:r>
              <a:rPr lang="en-IN" dirty="0" smtClean="0"/>
              <a:t> </a:t>
            </a:r>
            <a:r>
              <a:rPr lang="az-Cyrl-AZ" baseline="30000" dirty="0" smtClean="0"/>
              <a:t>о</a:t>
            </a:r>
            <a:r>
              <a:rPr lang="en-IN" dirty="0" smtClean="0"/>
              <a:t>C. E.g., </a:t>
            </a:r>
            <a:r>
              <a:rPr lang="en-IN" i="1" dirty="0" err="1" smtClean="0"/>
              <a:t>Haplisiphon</a:t>
            </a:r>
            <a:endParaRPr lang="en-IN" i="1" dirty="0" smtClean="0"/>
          </a:p>
          <a:p>
            <a:pPr algn="just"/>
            <a:r>
              <a:rPr lang="en-IN" b="1" dirty="0" smtClean="0">
                <a:solidFill>
                  <a:srgbClr val="0070C0"/>
                </a:solidFill>
              </a:rPr>
              <a:t>F. Algae of unusual habitat-</a:t>
            </a:r>
            <a:r>
              <a:rPr lang="en-IN" b="1" dirty="0" smtClean="0"/>
              <a:t>---</a:t>
            </a:r>
            <a:r>
              <a:rPr lang="en-IN" dirty="0" smtClean="0"/>
              <a:t>Some species grow on or inside other plants (epiphytes and </a:t>
            </a:r>
            <a:r>
              <a:rPr lang="en-IN" dirty="0" err="1" smtClean="0"/>
              <a:t>endophytes</a:t>
            </a:r>
            <a:r>
              <a:rPr lang="en-IN" dirty="0" smtClean="0"/>
              <a:t>). Other species form a symbiotic relationship with fungi (lichens) or bryophyte </a:t>
            </a:r>
            <a:r>
              <a:rPr lang="en-IN" dirty="0" err="1" smtClean="0"/>
              <a:t>thalli</a:t>
            </a:r>
            <a:r>
              <a:rPr lang="en-IN" dirty="0" smtClean="0"/>
              <a:t> (</a:t>
            </a:r>
            <a:r>
              <a:rPr lang="en-IN" i="1" dirty="0" err="1" smtClean="0"/>
              <a:t>Anthoceros</a:t>
            </a:r>
            <a:r>
              <a:rPr lang="en-IN" dirty="0" smtClean="0"/>
              <a:t>). Some algae live in or out side the animal body (</a:t>
            </a:r>
            <a:r>
              <a:rPr lang="en-IN" i="1" dirty="0" err="1" smtClean="0"/>
              <a:t>Zoochlorella</a:t>
            </a:r>
            <a:r>
              <a:rPr lang="en-IN" dirty="0" smtClean="0"/>
              <a:t>) </a:t>
            </a:r>
            <a:r>
              <a:rPr lang="en-IN" dirty="0" smtClean="0">
                <a:solidFill>
                  <a:srgbClr val="FF0000"/>
                </a:solidFill>
              </a:rPr>
              <a:t>(Paper-2; Diversity of plants by </a:t>
            </a:r>
            <a:r>
              <a:rPr lang="en-IN" dirty="0" err="1" smtClean="0">
                <a:solidFill>
                  <a:srgbClr val="FF0000"/>
                </a:solidFill>
              </a:rPr>
              <a:t>Tanveer</a:t>
            </a:r>
            <a:r>
              <a:rPr lang="en-IN" dirty="0" smtClean="0">
                <a:solidFill>
                  <a:srgbClr val="FF0000"/>
                </a:solidFill>
              </a:rPr>
              <a:t> Ahmad Malik and </a:t>
            </a:r>
            <a:r>
              <a:rPr lang="en-IN" dirty="0" err="1" smtClean="0">
                <a:solidFill>
                  <a:srgbClr val="FF0000"/>
                </a:solidFill>
              </a:rPr>
              <a:t>Dr.</a:t>
            </a:r>
            <a:r>
              <a:rPr lang="en-IN" dirty="0" smtClean="0">
                <a:solidFill>
                  <a:srgbClr val="FF0000"/>
                </a:solidFill>
              </a:rPr>
              <a:t> </a:t>
            </a:r>
            <a:r>
              <a:rPr lang="en-IN" dirty="0" err="1" smtClean="0">
                <a:solidFill>
                  <a:srgbClr val="FF0000"/>
                </a:solidFill>
              </a:rPr>
              <a:t>Hammad</a:t>
            </a:r>
            <a:r>
              <a:rPr lang="en-IN" dirty="0" smtClean="0">
                <a:solidFill>
                  <a:srgbClr val="FF0000"/>
                </a:solidFill>
              </a:rPr>
              <a:t> Ashraf).</a:t>
            </a:r>
          </a:p>
          <a:p>
            <a:pPr algn="just"/>
            <a:r>
              <a:rPr lang="en-IE" dirty="0"/>
              <a:t>For instance, algae can photosynthesize like plants, and they possess specialized structures and cell-organelles, like centrioles and flagella, found only in animals. </a:t>
            </a:r>
          </a:p>
          <a:p>
            <a:pPr algn="just"/>
            <a:r>
              <a:rPr lang="en-IE" dirty="0" smtClean="0"/>
              <a:t>Algae </a:t>
            </a:r>
            <a:r>
              <a:rPr lang="en-IE" dirty="0"/>
              <a:t>can be either unicellular or multicellular organisms</a:t>
            </a:r>
          </a:p>
          <a:p>
            <a:pPr algn="just"/>
            <a:r>
              <a:rPr lang="en-IE" dirty="0" smtClean="0"/>
              <a:t>Reproduction </a:t>
            </a:r>
            <a:r>
              <a:rPr lang="en-IE" dirty="0"/>
              <a:t>in algae occurs in both asexual and sexual forms. Asexual reproduction occurs by spore formation.</a:t>
            </a:r>
          </a:p>
          <a:p>
            <a:pPr algn="just"/>
            <a:r>
              <a:rPr lang="en-IE" dirty="0"/>
              <a:t>Algae are free-living, although some can form a symbiotic relationship with other organisms</a:t>
            </a:r>
            <a:r>
              <a:rPr lang="en-IE" dirty="0" smtClean="0"/>
              <a:t>. </a:t>
            </a:r>
            <a:r>
              <a:rPr lang="en-IE" dirty="0" smtClean="0">
                <a:solidFill>
                  <a:schemeClr val="tx1"/>
                </a:solidFill>
              </a:rPr>
              <a:t>(</a:t>
            </a:r>
            <a:r>
              <a:rPr lang="en-IE" dirty="0">
                <a:solidFill>
                  <a:schemeClr val="tx1"/>
                </a:solidFill>
                <a:hlinkClick r:id="rId2"/>
              </a:rPr>
              <a:t>https://byjus.com/biology/cell-organelles</a:t>
            </a:r>
            <a:r>
              <a:rPr lang="en-IE" dirty="0" smtClean="0">
                <a:solidFill>
                  <a:schemeClr val="tx1"/>
                </a:solidFill>
                <a:hlinkClick r:id="rId2"/>
              </a:rPr>
              <a:t>/</a:t>
            </a:r>
            <a:r>
              <a:rPr lang="en-IE" dirty="0" smtClean="0">
                <a:solidFill>
                  <a:schemeClr val="tx1"/>
                </a:solidFill>
              </a:rPr>
              <a:t>)</a:t>
            </a:r>
          </a:p>
          <a:p>
            <a:pPr algn="just"/>
            <a:endParaRPr lang="en-IE" b="1" dirty="0"/>
          </a:p>
          <a:p>
            <a:pPr algn="just"/>
            <a:endParaRPr lang="en-IN" b="1" dirty="0" smtClean="0"/>
          </a:p>
          <a:p>
            <a:pPr marL="0" indent="0">
              <a:buNone/>
            </a:pPr>
            <a:endParaRPr lang="en-IN" b="1" dirty="0" smtClean="0"/>
          </a:p>
        </p:txBody>
      </p:sp>
    </p:spTree>
    <p:extLst>
      <p:ext uri="{BB962C8B-B14F-4D97-AF65-F5344CB8AC3E}">
        <p14:creationId xmlns:p14="http://schemas.microsoft.com/office/powerpoint/2010/main" val="230765228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868" y="165532"/>
            <a:ext cx="6363765" cy="684474"/>
          </a:xfrm>
        </p:spPr>
        <p:txBody>
          <a:bodyPr>
            <a:normAutofit/>
          </a:bodyPr>
          <a:lstStyle/>
          <a:p>
            <a:pPr algn="ctr"/>
            <a:r>
              <a:rPr lang="en-IE" sz="2400" b="1" dirty="0"/>
              <a:t>Types of Algae</a:t>
            </a:r>
          </a:p>
        </p:txBody>
      </p:sp>
      <p:sp>
        <p:nvSpPr>
          <p:cNvPr id="3" name="Content Placeholder 2"/>
          <p:cNvSpPr>
            <a:spLocks noGrp="1"/>
          </p:cNvSpPr>
          <p:nvPr>
            <p:ph idx="1"/>
          </p:nvPr>
        </p:nvSpPr>
        <p:spPr>
          <a:xfrm>
            <a:off x="1622738" y="656823"/>
            <a:ext cx="9881874" cy="6143222"/>
          </a:xfrm>
        </p:spPr>
        <p:txBody>
          <a:bodyPr>
            <a:normAutofit fontScale="92500" lnSpcReduction="10000"/>
          </a:bodyPr>
          <a:lstStyle/>
          <a:p>
            <a:pPr algn="just"/>
            <a:r>
              <a:rPr lang="en-IE" dirty="0" smtClean="0"/>
              <a:t>There </a:t>
            </a:r>
            <a:r>
              <a:rPr lang="en-IE" dirty="0"/>
              <a:t>are many types of algae; however, these are some of the more prominent types:</a:t>
            </a:r>
          </a:p>
          <a:p>
            <a:pPr algn="just"/>
            <a:r>
              <a:rPr lang="en-IE" b="1" dirty="0" smtClean="0">
                <a:solidFill>
                  <a:srgbClr val="0070C0"/>
                </a:solidFill>
              </a:rPr>
              <a:t>A. Red </a:t>
            </a:r>
            <a:r>
              <a:rPr lang="en-IE" b="1" dirty="0">
                <a:solidFill>
                  <a:srgbClr val="0070C0"/>
                </a:solidFill>
              </a:rPr>
              <a:t>Algae</a:t>
            </a:r>
          </a:p>
          <a:p>
            <a:pPr marL="0" indent="0" algn="just">
              <a:buNone/>
            </a:pPr>
            <a:r>
              <a:rPr lang="en-IE" dirty="0" smtClean="0"/>
              <a:t>	Also </a:t>
            </a:r>
            <a:r>
              <a:rPr lang="en-IE" dirty="0"/>
              <a:t>called </a:t>
            </a:r>
            <a:r>
              <a:rPr lang="en-IE" dirty="0" err="1"/>
              <a:t>Rhodophyta</a:t>
            </a:r>
            <a:r>
              <a:rPr lang="en-IE" dirty="0"/>
              <a:t>, it is a distinctive species found in marine as well as freshwater ecosystems. The pigments </a:t>
            </a:r>
            <a:r>
              <a:rPr lang="en-IE" dirty="0" err="1"/>
              <a:t>phycocyanin</a:t>
            </a:r>
            <a:r>
              <a:rPr lang="en-IE" dirty="0"/>
              <a:t> and </a:t>
            </a:r>
            <a:r>
              <a:rPr lang="en-IE" dirty="0" err="1"/>
              <a:t>phycoerythrin</a:t>
            </a:r>
            <a:r>
              <a:rPr lang="en-IE" dirty="0"/>
              <a:t> are responsible for the characteristic red colouration of the algae. </a:t>
            </a:r>
            <a:r>
              <a:rPr lang="en-IE" dirty="0" smtClean="0"/>
              <a:t>Other</a:t>
            </a:r>
            <a:r>
              <a:rPr lang="en-IE" dirty="0"/>
              <a:t> </a:t>
            </a:r>
            <a:r>
              <a:rPr lang="en-IE" dirty="0" smtClean="0"/>
              <a:t>pigments that </a:t>
            </a:r>
            <a:r>
              <a:rPr lang="en-IE" dirty="0"/>
              <a:t>provide green colouration (such as chlorophyll A) are present. However, they lack chlorophyll B or beta-carotene.</a:t>
            </a:r>
          </a:p>
          <a:p>
            <a:pPr algn="just"/>
            <a:r>
              <a:rPr lang="en-IE" b="1" dirty="0" smtClean="0">
                <a:solidFill>
                  <a:srgbClr val="0070C0"/>
                </a:solidFill>
              </a:rPr>
              <a:t>B. Green </a:t>
            </a:r>
            <a:r>
              <a:rPr lang="en-IE" b="1" dirty="0">
                <a:solidFill>
                  <a:srgbClr val="0070C0"/>
                </a:solidFill>
              </a:rPr>
              <a:t>Algae</a:t>
            </a:r>
          </a:p>
          <a:p>
            <a:pPr lvl="1" algn="just">
              <a:lnSpc>
                <a:spcPct val="110000"/>
              </a:lnSpc>
              <a:spcBef>
                <a:spcPts val="0"/>
              </a:spcBef>
            </a:pPr>
            <a:r>
              <a:rPr lang="en-IE" dirty="0"/>
              <a:t>It is a large, informal grouping of algae having the primary photosynthetic pigments chlorophyll A and B, along with auxiliary pigments such as </a:t>
            </a:r>
            <a:r>
              <a:rPr lang="en-IE" dirty="0" err="1"/>
              <a:t>xanthophylls</a:t>
            </a:r>
            <a:r>
              <a:rPr lang="en-IE" dirty="0"/>
              <a:t> and beta carotene.</a:t>
            </a:r>
          </a:p>
          <a:p>
            <a:pPr lvl="1" algn="just">
              <a:lnSpc>
                <a:spcPct val="110000"/>
              </a:lnSpc>
              <a:spcBef>
                <a:spcPts val="0"/>
              </a:spcBef>
            </a:pPr>
            <a:r>
              <a:rPr lang="en-IE" dirty="0"/>
              <a:t>Higher organisms use green algae to conduct photosynthesis for them. Other species of green algae have a symbiotic relationship with other organisms.</a:t>
            </a:r>
          </a:p>
          <a:p>
            <a:pPr lvl="1" algn="just">
              <a:lnSpc>
                <a:spcPct val="110000"/>
              </a:lnSpc>
              <a:spcBef>
                <a:spcPts val="0"/>
              </a:spcBef>
            </a:pPr>
            <a:r>
              <a:rPr lang="en-IE" dirty="0"/>
              <a:t>Members are unicellular and colonial flagellates. Prominent examples of green algae include Paramecium and hydra.</a:t>
            </a:r>
          </a:p>
          <a:p>
            <a:pPr algn="just"/>
            <a:r>
              <a:rPr lang="en-IE" b="1" dirty="0" smtClean="0">
                <a:solidFill>
                  <a:srgbClr val="0070C0"/>
                </a:solidFill>
              </a:rPr>
              <a:t>C. Not </a:t>
            </a:r>
            <a:r>
              <a:rPr lang="en-IE" b="1" dirty="0">
                <a:solidFill>
                  <a:srgbClr val="0070C0"/>
                </a:solidFill>
              </a:rPr>
              <a:t>an Algae: Blue-green Algae</a:t>
            </a:r>
          </a:p>
          <a:p>
            <a:pPr lvl="1" algn="just"/>
            <a:r>
              <a:rPr lang="en-IE" dirty="0"/>
              <a:t>In the past, blue-green algae were one of the most well-known types of algae. However, since blue-green algae are prokaryotes, they are not currently included under algae (because all algae are classified as eukaryotic organisms).</a:t>
            </a:r>
          </a:p>
          <a:p>
            <a:pPr lvl="1" algn="just"/>
            <a:r>
              <a:rPr lang="en-IE" dirty="0"/>
              <a:t>Also called cyanobacteria, these organisms live in moist or aquatic environments just like other algae. These include dams, rivers, reservoirs, creeks, lakes and oceans. This class of bacteria obtains energy through the process </a:t>
            </a:r>
            <a:r>
              <a:rPr lang="en-IE" dirty="0" smtClean="0"/>
              <a:t>of</a:t>
            </a:r>
            <a:r>
              <a:rPr lang="en-IE" dirty="0"/>
              <a:t> </a:t>
            </a:r>
            <a:r>
              <a:rPr lang="en-IE" dirty="0" smtClean="0"/>
              <a:t>photosynthesis. </a:t>
            </a:r>
            <a:r>
              <a:rPr lang="en-IE" dirty="0"/>
              <a:t>Ecologically, some species of blue-green algae are significant to the environment as it fixes the nitrogen in the soil. Hence, these are also called nitrogen-fixing bacteria</a:t>
            </a:r>
            <a:r>
              <a:rPr lang="en-IE" dirty="0" smtClean="0"/>
              <a:t>.</a:t>
            </a:r>
          </a:p>
          <a:p>
            <a:pPr lvl="1" algn="just"/>
            <a:r>
              <a:rPr lang="en-IE" dirty="0">
                <a:hlinkClick r:id="rId2"/>
              </a:rPr>
              <a:t>https://byjus.com/biology/algae/</a:t>
            </a:r>
            <a:endParaRPr lang="en-IE" dirty="0"/>
          </a:p>
        </p:txBody>
      </p:sp>
    </p:spTree>
    <p:extLst>
      <p:ext uri="{BB962C8B-B14F-4D97-AF65-F5344CB8AC3E}">
        <p14:creationId xmlns:p14="http://schemas.microsoft.com/office/powerpoint/2010/main" val="421623003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75" y="491233"/>
            <a:ext cx="6122297" cy="564834"/>
          </a:xfrm>
        </p:spPr>
        <p:txBody>
          <a:bodyPr>
            <a:normAutofit/>
          </a:bodyPr>
          <a:lstStyle/>
          <a:p>
            <a:pPr algn="ctr"/>
            <a:r>
              <a:rPr lang="en-IE" sz="2400" b="1" dirty="0"/>
              <a:t>Algal Biofuel</a:t>
            </a:r>
          </a:p>
        </p:txBody>
      </p:sp>
      <p:sp>
        <p:nvSpPr>
          <p:cNvPr id="3" name="Content Placeholder 2"/>
          <p:cNvSpPr>
            <a:spLocks noGrp="1"/>
          </p:cNvSpPr>
          <p:nvPr>
            <p:ph idx="1"/>
          </p:nvPr>
        </p:nvSpPr>
        <p:spPr>
          <a:xfrm>
            <a:off x="2137893" y="1493949"/>
            <a:ext cx="9096263" cy="3670479"/>
          </a:xfrm>
        </p:spPr>
        <p:txBody>
          <a:bodyPr>
            <a:normAutofit fontScale="92500"/>
          </a:bodyPr>
          <a:lstStyle/>
          <a:p>
            <a:pPr algn="just">
              <a:lnSpc>
                <a:spcPct val="150000"/>
              </a:lnSpc>
              <a:spcBef>
                <a:spcPts val="0"/>
              </a:spcBef>
            </a:pPr>
            <a:r>
              <a:rPr lang="en-IN" b="1" dirty="0"/>
              <a:t> </a:t>
            </a:r>
            <a:r>
              <a:rPr lang="en-IE" dirty="0"/>
              <a:t>Recent developments in science and technology have enabled algae to be used as a source of fuel. Global demand for petroleum products and declining environmental health has prompted the use of eco-friendly alternatives such as algal biofuel. Hence, algae fuel is an increasingly viable alternative to traditional fossil fuels. It is used to produce everything from “green” diesel to “green” jet fuel. It is similar to the other biofuels made from corn and sugar-cane</a:t>
            </a:r>
            <a:r>
              <a:rPr lang="en-IE" dirty="0" smtClean="0"/>
              <a:t>.</a:t>
            </a:r>
          </a:p>
          <a:p>
            <a:pPr algn="just">
              <a:lnSpc>
                <a:spcPct val="150000"/>
              </a:lnSpc>
              <a:spcBef>
                <a:spcPts val="0"/>
              </a:spcBef>
            </a:pPr>
            <a:r>
              <a:rPr lang="en-IE" dirty="0">
                <a:hlinkClick r:id="rId2"/>
              </a:rPr>
              <a:t>https://byjus.com/biology/algae</a:t>
            </a:r>
            <a:r>
              <a:rPr lang="en-IE" dirty="0" smtClean="0">
                <a:hlinkClick r:id="rId2"/>
              </a:rPr>
              <a:t>/</a:t>
            </a:r>
            <a:endParaRPr lang="en-IE" dirty="0" smtClean="0"/>
          </a:p>
          <a:p>
            <a:pPr algn="just">
              <a:lnSpc>
                <a:spcPct val="150000"/>
              </a:lnSpc>
              <a:spcBef>
                <a:spcPts val="0"/>
              </a:spcBef>
            </a:pPr>
            <a:r>
              <a:rPr lang="en-IE" dirty="0" smtClean="0"/>
              <a:t>For more understanding please watch the video on </a:t>
            </a:r>
            <a:r>
              <a:rPr lang="en-IE" dirty="0">
                <a:hlinkClick r:id="rId3"/>
              </a:rPr>
              <a:t>https://</a:t>
            </a:r>
            <a:r>
              <a:rPr lang="en-IE" dirty="0" smtClean="0">
                <a:hlinkClick r:id="rId3"/>
              </a:rPr>
              <a:t>www.slideshare.net/BIYYANISUMAN/algae-suman-81289656</a:t>
            </a:r>
            <a:endParaRPr lang="en-IE" dirty="0" smtClean="0"/>
          </a:p>
          <a:p>
            <a:pPr algn="just">
              <a:lnSpc>
                <a:spcPct val="150000"/>
              </a:lnSpc>
              <a:spcBef>
                <a:spcPts val="0"/>
              </a:spcBef>
            </a:pPr>
            <a:endParaRPr lang="en-IE" dirty="0" smtClean="0"/>
          </a:p>
          <a:p>
            <a:pPr algn="just">
              <a:lnSpc>
                <a:spcPct val="150000"/>
              </a:lnSpc>
              <a:spcBef>
                <a:spcPts val="0"/>
              </a:spcBef>
            </a:pPr>
            <a:endParaRPr lang="en-IN" b="1" dirty="0"/>
          </a:p>
        </p:txBody>
      </p:sp>
    </p:spTree>
    <p:extLst>
      <p:ext uri="{BB962C8B-B14F-4D97-AF65-F5344CB8AC3E}">
        <p14:creationId xmlns:p14="http://schemas.microsoft.com/office/powerpoint/2010/main" val="264871847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Cyanophyta</a:t>
            </a:r>
            <a:r>
              <a:rPr lang="en-US" b="1" dirty="0" smtClean="0"/>
              <a:t>----</a:t>
            </a:r>
            <a:r>
              <a:rPr lang="en-US" b="1" i="1" dirty="0" err="1" smtClean="0"/>
              <a:t>Nostoc</a:t>
            </a:r>
            <a:endParaRPr lang="en-IE" i="1" dirty="0"/>
          </a:p>
        </p:txBody>
      </p:sp>
      <p:sp>
        <p:nvSpPr>
          <p:cNvPr id="3" name="Content Placeholder 2"/>
          <p:cNvSpPr>
            <a:spLocks noGrp="1"/>
          </p:cNvSpPr>
          <p:nvPr>
            <p:ph idx="1"/>
          </p:nvPr>
        </p:nvSpPr>
        <p:spPr/>
        <p:txBody>
          <a:bodyPr/>
          <a:lstStyle/>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393" y="1380721"/>
            <a:ext cx="3772653" cy="352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931" y="1380721"/>
            <a:ext cx="5204138" cy="375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41932" y="5282988"/>
            <a:ext cx="5306632" cy="1200329"/>
          </a:xfrm>
          <a:prstGeom prst="rect">
            <a:avLst/>
          </a:prstGeom>
        </p:spPr>
        <p:txBody>
          <a:bodyPr wrap="square">
            <a:spAutoFit/>
          </a:bodyPr>
          <a:lstStyle/>
          <a:p>
            <a:r>
              <a:rPr lang="en-IE" i="1" dirty="0" err="1"/>
              <a:t>Nostoc</a:t>
            </a:r>
            <a:r>
              <a:rPr lang="en-IE" i="1" dirty="0"/>
              <a:t> commune</a:t>
            </a:r>
            <a:r>
              <a:rPr lang="en-IE" dirty="0"/>
              <a:t> </a:t>
            </a:r>
            <a:r>
              <a:rPr lang="en-IE" dirty="0" err="1"/>
              <a:t>Vauch</a:t>
            </a:r>
            <a:r>
              <a:rPr lang="en-IE" dirty="0"/>
              <a:t>. ex B. &amp; F.</a:t>
            </a:r>
            <a:br>
              <a:rPr lang="en-IE" dirty="0"/>
            </a:br>
            <a:r>
              <a:rPr lang="en-IE" dirty="0"/>
              <a:t>Modified from sketch by </a:t>
            </a:r>
            <a:r>
              <a:rPr lang="en-IE" dirty="0" err="1"/>
              <a:t>Zaneveld</a:t>
            </a:r>
            <a:r>
              <a:rPr lang="en-IE" dirty="0"/>
              <a:t>  (1988) from the collection of Manfred </a:t>
            </a:r>
            <a:r>
              <a:rPr lang="en-IE" dirty="0" err="1"/>
              <a:t>Bölter</a:t>
            </a:r>
            <a:r>
              <a:rPr lang="en-IE" dirty="0"/>
              <a:t>, University of Kiel, DE</a:t>
            </a:r>
          </a:p>
        </p:txBody>
      </p:sp>
      <p:sp>
        <p:nvSpPr>
          <p:cNvPr id="5" name="Rectangle 4"/>
          <p:cNvSpPr/>
          <p:nvPr/>
        </p:nvSpPr>
        <p:spPr>
          <a:xfrm>
            <a:off x="2571482" y="5300752"/>
            <a:ext cx="3855076" cy="1200329"/>
          </a:xfrm>
          <a:prstGeom prst="rect">
            <a:avLst/>
          </a:prstGeom>
        </p:spPr>
        <p:txBody>
          <a:bodyPr wrap="square">
            <a:spAutoFit/>
          </a:bodyPr>
          <a:lstStyle/>
          <a:p>
            <a:r>
              <a:rPr lang="en-IE" dirty="0"/>
              <a:t>Individual </a:t>
            </a:r>
            <a:r>
              <a:rPr lang="en-IE" i="1" dirty="0" err="1"/>
              <a:t>Nostoc</a:t>
            </a:r>
            <a:r>
              <a:rPr lang="en-IE" dirty="0"/>
              <a:t> filaments. Image from </a:t>
            </a:r>
            <a:r>
              <a:rPr lang="en-IE" dirty="0">
                <a:hlinkClick r:id="rId4"/>
              </a:rPr>
              <a:t>Department of Biological Sciences, Michigan </a:t>
            </a:r>
            <a:r>
              <a:rPr lang="en-IE" dirty="0" smtClean="0">
                <a:hlinkClick r:id="rId4"/>
              </a:rPr>
              <a:t>Tech.</a:t>
            </a:r>
            <a:endParaRPr lang="en-IE" dirty="0"/>
          </a:p>
        </p:txBody>
      </p:sp>
    </p:spTree>
    <p:extLst>
      <p:ext uri="{BB962C8B-B14F-4D97-AF65-F5344CB8AC3E}">
        <p14:creationId xmlns:p14="http://schemas.microsoft.com/office/powerpoint/2010/main" val="87752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7365279"/>
              </p:ext>
            </p:extLst>
          </p:nvPr>
        </p:nvGraphicFramePr>
        <p:xfrm>
          <a:off x="4198510" y="1622739"/>
          <a:ext cx="4456092" cy="4314422"/>
        </p:xfrm>
        <a:graphic>
          <a:graphicData uri="http://schemas.openxmlformats.org/drawingml/2006/table">
            <a:tbl>
              <a:tblPr/>
              <a:tblGrid>
                <a:gridCol w="2228046"/>
                <a:gridCol w="2228046"/>
              </a:tblGrid>
              <a:tr h="368304">
                <a:tc gridSpan="2">
                  <a:txBody>
                    <a:bodyPr/>
                    <a:lstStyle/>
                    <a:p>
                      <a:pPr algn="ctr" fontAlgn="t"/>
                      <a:r>
                        <a:rPr lang="en-IE" sz="1400" b="1" u="none" strike="noStrike" dirty="0">
                          <a:solidFill>
                            <a:srgbClr val="0B0080"/>
                          </a:solidFill>
                          <a:effectLst/>
                          <a:hlinkClick r:id="rId2" tooltip="Taxonomy (biology)"/>
                        </a:rPr>
                        <a:t>Scientific classification</a:t>
                      </a:r>
                      <a:endParaRPr lang="en-IE" sz="1400" b="1" dirty="0">
                        <a:effectLst/>
                      </a:endParaRP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DCEBF5"/>
                    </a:solidFill>
                  </a:tcPr>
                </a:tc>
                <a:tc hMerge="1">
                  <a:txBody>
                    <a:bodyPr/>
                    <a:lstStyle/>
                    <a:p>
                      <a:endParaRPr lang="en-IE"/>
                    </a:p>
                  </a:txBody>
                  <a:tcPr/>
                </a:tc>
              </a:tr>
              <a:tr h="368304">
                <a:tc>
                  <a:txBody>
                    <a:bodyPr/>
                    <a:lstStyle/>
                    <a:p>
                      <a:pPr algn="l" fontAlgn="t"/>
                      <a:r>
                        <a:rPr lang="en-IE" sz="900">
                          <a:effectLst/>
                        </a:rPr>
                        <a:t>Domain:</a:t>
                      </a: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900" u="none" strike="noStrike">
                          <a:solidFill>
                            <a:srgbClr val="0B0080"/>
                          </a:solidFill>
                          <a:effectLst/>
                          <a:hlinkClick r:id="rId3" tooltip="Bacteria"/>
                        </a:rPr>
                        <a:t>Bacteria</a:t>
                      </a:r>
                      <a:endParaRPr lang="en-IE" sz="900">
                        <a:effectLst/>
                      </a:endParaRP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26149">
                <a:tc>
                  <a:txBody>
                    <a:bodyPr/>
                    <a:lstStyle/>
                    <a:p>
                      <a:pPr algn="l" fontAlgn="t"/>
                      <a:r>
                        <a:rPr lang="en-IE" sz="900">
                          <a:effectLst/>
                        </a:rPr>
                        <a:t>Phylum:</a:t>
                      </a: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900" u="none" strike="noStrike">
                          <a:solidFill>
                            <a:srgbClr val="0B0080"/>
                          </a:solidFill>
                          <a:effectLst/>
                          <a:hlinkClick r:id="rId4" tooltip="Cyanobacteria"/>
                        </a:rPr>
                        <a:t>Cyanobacteria</a:t>
                      </a:r>
                      <a:endParaRPr lang="en-IE" sz="900">
                        <a:effectLst/>
                      </a:endParaRP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26149">
                <a:tc>
                  <a:txBody>
                    <a:bodyPr/>
                    <a:lstStyle/>
                    <a:p>
                      <a:pPr algn="l" fontAlgn="t"/>
                      <a:r>
                        <a:rPr lang="en-IE" sz="900">
                          <a:effectLst/>
                        </a:rPr>
                        <a:t>Class:</a:t>
                      </a: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900" u="none" strike="noStrike">
                          <a:solidFill>
                            <a:srgbClr val="0B0080"/>
                          </a:solidFill>
                          <a:effectLst/>
                          <a:hlinkClick r:id="rId4" tooltip="Cyanobacteria"/>
                        </a:rPr>
                        <a:t>Cyanophyceae</a:t>
                      </a:r>
                      <a:endParaRPr lang="en-IE" sz="900">
                        <a:effectLst/>
                      </a:endParaRP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368304">
                <a:tc>
                  <a:txBody>
                    <a:bodyPr/>
                    <a:lstStyle/>
                    <a:p>
                      <a:pPr algn="l" fontAlgn="t"/>
                      <a:r>
                        <a:rPr lang="en-IE" sz="900">
                          <a:effectLst/>
                        </a:rPr>
                        <a:t>Order:</a:t>
                      </a: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900" u="none" strike="noStrike">
                          <a:solidFill>
                            <a:srgbClr val="0B0080"/>
                          </a:solidFill>
                          <a:effectLst/>
                          <a:hlinkClick r:id="rId5" tooltip="Nostocales"/>
                        </a:rPr>
                        <a:t>Nostocales</a:t>
                      </a:r>
                      <a:endParaRPr lang="en-IE" sz="900">
                        <a:effectLst/>
                      </a:endParaRP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526149">
                <a:tc>
                  <a:txBody>
                    <a:bodyPr/>
                    <a:lstStyle/>
                    <a:p>
                      <a:pPr algn="l" fontAlgn="t"/>
                      <a:r>
                        <a:rPr lang="en-IE" sz="900">
                          <a:effectLst/>
                        </a:rPr>
                        <a:t>Family:</a:t>
                      </a: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900" u="none" strike="noStrike">
                          <a:solidFill>
                            <a:srgbClr val="0B0080"/>
                          </a:solidFill>
                          <a:effectLst/>
                          <a:hlinkClick r:id="rId6" tooltip="Nostocaceae"/>
                        </a:rPr>
                        <a:t>Nostocaceae</a:t>
                      </a:r>
                      <a:endParaRPr lang="en-IE" sz="900">
                        <a:effectLst/>
                      </a:endParaRP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1631063">
                <a:tc>
                  <a:txBody>
                    <a:bodyPr/>
                    <a:lstStyle/>
                    <a:p>
                      <a:pPr algn="l" fontAlgn="t"/>
                      <a:r>
                        <a:rPr lang="en-IE" sz="900" dirty="0">
                          <a:effectLst/>
                        </a:rPr>
                        <a:t>Genus:</a:t>
                      </a: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en-IE" sz="900" b="1" i="1" dirty="0" err="1">
                          <a:effectLst/>
                        </a:rPr>
                        <a:t>Nostoc</a:t>
                      </a:r>
                      <a:r>
                        <a:rPr lang="en-IE" sz="900" dirty="0">
                          <a:effectLst/>
                        </a:rPr>
                        <a:t/>
                      </a:r>
                      <a:br>
                        <a:rPr lang="en-IE" sz="900" dirty="0">
                          <a:effectLst/>
                        </a:rPr>
                      </a:br>
                      <a:r>
                        <a:rPr lang="en-IE" sz="900" dirty="0" err="1">
                          <a:effectLst/>
                        </a:rPr>
                        <a:t>Vaucher</a:t>
                      </a:r>
                      <a:r>
                        <a:rPr lang="en-IE" sz="900" dirty="0">
                          <a:effectLst/>
                        </a:rPr>
                        <a:t>, 1888, ex </a:t>
                      </a:r>
                      <a:r>
                        <a:rPr lang="en-IE" sz="900" dirty="0" err="1">
                          <a:effectLst/>
                        </a:rPr>
                        <a:t>Bornet</a:t>
                      </a:r>
                      <a:r>
                        <a:rPr lang="en-IE" sz="900" dirty="0">
                          <a:effectLst/>
                        </a:rPr>
                        <a:t> and </a:t>
                      </a:r>
                      <a:r>
                        <a:rPr lang="en-IE" sz="900" dirty="0" err="1">
                          <a:effectLst/>
                        </a:rPr>
                        <a:t>Flahaul</a:t>
                      </a:r>
                      <a:endParaRPr lang="en-IE" sz="900" dirty="0">
                        <a:effectLst/>
                      </a:endParaRPr>
                    </a:p>
                  </a:txBody>
                  <a:tcPr marL="46076" marR="46076" marT="23038" marB="23038">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pic>
        <p:nvPicPr>
          <p:cNvPr id="7170" name="Picture 2" desc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7488" y="2133600"/>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43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618" y="491113"/>
            <a:ext cx="9404723" cy="1400530"/>
          </a:xfrm>
        </p:spPr>
        <p:txBody>
          <a:bodyPr>
            <a:normAutofit/>
          </a:bodyPr>
          <a:lstStyle/>
          <a:p>
            <a:pPr algn="ctr"/>
            <a:r>
              <a:rPr lang="en-US" b="1" dirty="0" err="1"/>
              <a:t>Cyanophyta</a:t>
            </a:r>
            <a:endParaRPr lang="en-IN" b="1" dirty="0"/>
          </a:p>
        </p:txBody>
      </p:sp>
      <p:sp>
        <p:nvSpPr>
          <p:cNvPr id="3" name="Content Placeholder 2"/>
          <p:cNvSpPr>
            <a:spLocks noGrp="1"/>
          </p:cNvSpPr>
          <p:nvPr>
            <p:ph idx="1"/>
          </p:nvPr>
        </p:nvSpPr>
        <p:spPr>
          <a:xfrm>
            <a:off x="1262129" y="1287887"/>
            <a:ext cx="9491730" cy="4537877"/>
          </a:xfrm>
        </p:spPr>
        <p:txBody>
          <a:bodyPr>
            <a:normAutofit fontScale="92500" lnSpcReduction="10000"/>
          </a:bodyPr>
          <a:lstStyle/>
          <a:p>
            <a:pPr marL="0" indent="0" algn="ctr">
              <a:buNone/>
            </a:pPr>
            <a:r>
              <a:rPr lang="en-IN" b="1" dirty="0" smtClean="0"/>
              <a:t> </a:t>
            </a:r>
            <a:r>
              <a:rPr lang="en-IN" sz="2400" b="1" i="1" dirty="0" err="1" smtClean="0"/>
              <a:t>Nostoc</a:t>
            </a:r>
            <a:endParaRPr lang="en-IN" sz="2400" b="1" i="1" dirty="0" smtClean="0"/>
          </a:p>
          <a:p>
            <a:pPr algn="just">
              <a:lnSpc>
                <a:spcPct val="150000"/>
              </a:lnSpc>
              <a:spcBef>
                <a:spcPts val="0"/>
              </a:spcBef>
            </a:pPr>
            <a:r>
              <a:rPr lang="en-IE" sz="1900" b="1" i="1" dirty="0" err="1">
                <a:solidFill>
                  <a:schemeClr val="tx1"/>
                </a:solidFill>
              </a:rPr>
              <a:t>Nostoc</a:t>
            </a:r>
            <a:r>
              <a:rPr lang="en-IE" sz="1900" dirty="0">
                <a:solidFill>
                  <a:schemeClr val="tx1"/>
                </a:solidFill>
              </a:rPr>
              <a:t> is a genus of cyanobacteria found in various environments that forms </a:t>
            </a:r>
            <a:r>
              <a:rPr lang="en-IE" sz="1900" dirty="0" smtClean="0">
                <a:solidFill>
                  <a:schemeClr val="tx1"/>
                </a:solidFill>
              </a:rPr>
              <a:t>colonies composed </a:t>
            </a:r>
            <a:r>
              <a:rPr lang="en-IE" sz="1900" dirty="0">
                <a:solidFill>
                  <a:schemeClr val="tx1"/>
                </a:solidFill>
              </a:rPr>
              <a:t>of </a:t>
            </a:r>
            <a:r>
              <a:rPr lang="en-IE" sz="1900" dirty="0" smtClean="0">
                <a:solidFill>
                  <a:schemeClr val="tx1"/>
                </a:solidFill>
              </a:rPr>
              <a:t>filaments of</a:t>
            </a:r>
            <a:r>
              <a:rPr lang="en-IE" sz="1900" dirty="0">
                <a:solidFill>
                  <a:schemeClr val="tx1"/>
                </a:solidFill>
              </a:rPr>
              <a:t> </a:t>
            </a:r>
            <a:r>
              <a:rPr lang="en-IE" sz="1900" dirty="0" err="1" smtClean="0">
                <a:solidFill>
                  <a:schemeClr val="tx1"/>
                </a:solidFill>
              </a:rPr>
              <a:t>moniliform</a:t>
            </a:r>
            <a:r>
              <a:rPr lang="en-IE" sz="1900" dirty="0" smtClean="0">
                <a:solidFill>
                  <a:schemeClr val="tx1"/>
                </a:solidFill>
              </a:rPr>
              <a:t> cells </a:t>
            </a:r>
            <a:r>
              <a:rPr lang="en-IE" sz="1900" dirty="0">
                <a:solidFill>
                  <a:schemeClr val="tx1"/>
                </a:solidFill>
              </a:rPr>
              <a:t>in a gelatinous sheath.</a:t>
            </a:r>
          </a:p>
          <a:p>
            <a:pPr algn="just">
              <a:lnSpc>
                <a:spcPct val="150000"/>
              </a:lnSpc>
              <a:spcBef>
                <a:spcPts val="0"/>
              </a:spcBef>
            </a:pPr>
            <a:r>
              <a:rPr lang="en-IE" sz="1900" dirty="0">
                <a:solidFill>
                  <a:schemeClr val="tx1"/>
                </a:solidFill>
              </a:rPr>
              <a:t>The name </a:t>
            </a:r>
            <a:r>
              <a:rPr lang="en-IE" sz="1900" i="1" dirty="0" err="1">
                <a:solidFill>
                  <a:schemeClr val="tx1"/>
                </a:solidFill>
              </a:rPr>
              <a:t>Nostoc</a:t>
            </a:r>
            <a:r>
              <a:rPr lang="en-IE" sz="1900" dirty="0">
                <a:solidFill>
                  <a:schemeClr val="tx1"/>
                </a:solidFill>
              </a:rPr>
              <a:t> was coined by </a:t>
            </a:r>
            <a:r>
              <a:rPr lang="en-IE" sz="1900" dirty="0" smtClean="0">
                <a:solidFill>
                  <a:schemeClr val="tx1"/>
                </a:solidFill>
              </a:rPr>
              <a:t>Paracelsus (</a:t>
            </a:r>
            <a:r>
              <a:rPr lang="en-IE" sz="1900" dirty="0" smtClean="0"/>
              <a:t>Potts,</a:t>
            </a:r>
            <a:r>
              <a:rPr lang="en-IE" sz="2000" dirty="0" smtClean="0"/>
              <a:t> 1997). </a:t>
            </a:r>
            <a:endParaRPr lang="en-IE" sz="1900" dirty="0">
              <a:solidFill>
                <a:schemeClr val="tx1"/>
              </a:solidFill>
            </a:endParaRPr>
          </a:p>
          <a:p>
            <a:pPr algn="just">
              <a:lnSpc>
                <a:spcPct val="150000"/>
              </a:lnSpc>
              <a:spcBef>
                <a:spcPts val="0"/>
              </a:spcBef>
            </a:pPr>
            <a:r>
              <a:rPr lang="en-IE" sz="1900" i="1" dirty="0" err="1">
                <a:solidFill>
                  <a:schemeClr val="tx1"/>
                </a:solidFill>
              </a:rPr>
              <a:t>Nostoc</a:t>
            </a:r>
            <a:r>
              <a:rPr lang="en-IE" sz="1900" dirty="0">
                <a:solidFill>
                  <a:schemeClr val="tx1"/>
                </a:solidFill>
              </a:rPr>
              <a:t> can be found in soil, on moist rocks, at the bottom of lakes and springs (both fresh- and saltwater), and rarely in marine habitats. It may also grow symbiotically within the tissues of plants, such as the evolutionarily ancient angiosperm </a:t>
            </a:r>
            <a:r>
              <a:rPr lang="en-IE" sz="1900" i="1" dirty="0" err="1" smtClean="0">
                <a:solidFill>
                  <a:schemeClr val="tx1"/>
                </a:solidFill>
              </a:rPr>
              <a:t>Gunnera</a:t>
            </a:r>
            <a:r>
              <a:rPr lang="en-IE" sz="1900" baseline="30000" dirty="0">
                <a:solidFill>
                  <a:schemeClr val="tx1"/>
                </a:solidFill>
              </a:rPr>
              <a:t> </a:t>
            </a:r>
            <a:r>
              <a:rPr lang="en-IE" sz="1900" dirty="0" smtClean="0">
                <a:solidFill>
                  <a:schemeClr val="tx1"/>
                </a:solidFill>
              </a:rPr>
              <a:t>and </a:t>
            </a:r>
            <a:r>
              <a:rPr lang="en-IE" sz="1900" dirty="0">
                <a:solidFill>
                  <a:schemeClr val="tx1"/>
                </a:solidFill>
              </a:rPr>
              <a:t>the hornworts (a group of bryophytes), providing nitrogen to its host through the action of terminally differentiated cells known as heterocysts. These bacteria contain photosynthetic pigments in their cytoplasm to perform photosynthesis (</a:t>
            </a:r>
            <a:r>
              <a:rPr lang="en-IE" sz="1900" dirty="0" err="1" smtClean="0">
                <a:solidFill>
                  <a:schemeClr val="tx1"/>
                </a:solidFill>
              </a:rPr>
              <a:t>Guiry</a:t>
            </a:r>
            <a:r>
              <a:rPr lang="en-IE" sz="1900" dirty="0" smtClean="0">
                <a:solidFill>
                  <a:schemeClr val="tx1"/>
                </a:solidFill>
              </a:rPr>
              <a:t> et al., 2007).</a:t>
            </a:r>
            <a:endParaRPr lang="en-IE" sz="1900" dirty="0">
              <a:solidFill>
                <a:schemeClr val="tx1"/>
              </a:solidFill>
            </a:endParaRPr>
          </a:p>
          <a:p>
            <a:pPr marL="0" indent="0" algn="ctr">
              <a:buNone/>
            </a:pPr>
            <a:endParaRPr lang="en-IN" sz="2400" b="1" i="1" dirty="0"/>
          </a:p>
        </p:txBody>
      </p:sp>
    </p:spTree>
    <p:extLst>
      <p:ext uri="{BB962C8B-B14F-4D97-AF65-F5344CB8AC3E}">
        <p14:creationId xmlns:p14="http://schemas.microsoft.com/office/powerpoint/2010/main" val="101469972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288</TotalTime>
  <Words>1320</Words>
  <Application>Microsoft Office PowerPoint</Application>
  <PresentationFormat>Custom</PresentationFormat>
  <Paragraphs>196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Wisp</vt:lpstr>
      <vt:lpstr>ALGAE General Characteristics</vt:lpstr>
      <vt:lpstr>PowerPoint Presentation</vt:lpstr>
      <vt:lpstr>PowerPoint Presentation</vt:lpstr>
      <vt:lpstr>PowerPoint Presentation</vt:lpstr>
      <vt:lpstr>Types of Algae</vt:lpstr>
      <vt:lpstr>Algal Biofuel</vt:lpstr>
      <vt:lpstr>Cyanophyta----Nostoc</vt:lpstr>
      <vt:lpstr>PowerPoint Presentation</vt:lpstr>
      <vt:lpstr>Cyanophyta</vt:lpstr>
      <vt:lpstr>PowerPoint Presentation</vt:lpstr>
      <vt:lpstr> References</vt:lpstr>
      <vt:lpstr>Chlorophyta----Volvox</vt:lpstr>
      <vt:lpstr>PowerPoint Presentation</vt:lpstr>
      <vt:lpstr>PowerPoint Presentation</vt:lpstr>
      <vt:lpstr>PowerPoint Presentation</vt:lpstr>
      <vt:lpstr>Charophyta-Chara</vt:lpstr>
      <vt:lpstr>Scientific classification</vt:lpstr>
      <vt:lpstr>PowerPoint Presentation</vt:lpstr>
      <vt:lpstr>PowerPoint Presentation</vt:lpstr>
      <vt:lpstr>References</vt:lpstr>
      <vt:lpstr>Phaeophyta-Ectocarpus</vt:lpstr>
      <vt:lpstr>Scientific classification </vt:lpstr>
      <vt:lpstr>Features of Ectocarpus:  </vt:lpstr>
      <vt:lpstr>Occurrence of Ectocarpus </vt:lpstr>
      <vt:lpstr>PowerPoint Presentation</vt:lpstr>
      <vt:lpstr>PowerPoint Presentation</vt:lpstr>
      <vt:lpstr>PowerPoint Presentation</vt:lpstr>
      <vt:lpstr>Rhodophyta - Batrachospermum</vt:lpstr>
      <vt:lpstr>PowerPoint Presentation</vt:lpstr>
      <vt:lpstr>General characteristics</vt:lpstr>
      <vt:lpstr>PowerPoint Presentation</vt:lpstr>
      <vt:lpstr>PowerPoint Presentation</vt:lpstr>
      <vt:lpstr>References: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DNA LIBRARY……?</dc:title>
  <dc:creator>amber</dc:creator>
  <cp:lastModifiedBy>Windows User</cp:lastModifiedBy>
  <cp:revision>36</cp:revision>
  <dcterms:created xsi:type="dcterms:W3CDTF">2019-03-24T18:04:42Z</dcterms:created>
  <dcterms:modified xsi:type="dcterms:W3CDTF">2020-05-04T16:25:49Z</dcterms:modified>
</cp:coreProperties>
</file>